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Patrick Hand"/>
      <p:regular r:id="rId18"/>
    </p:embeddedFont>
    <p:embeddedFont>
      <p:font typeface="Patrick Hand"/>
      <p:regular r:id="rId19"/>
    </p:embeddedFont>
    <p:embeddedFont>
      <p:font typeface="Patrick Hand"/>
      <p:regular r:id="rId20"/>
    </p:embeddedFont>
    <p:embeddedFont>
      <p:font typeface="Patrick Hand"/>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s>
</file>

<file path=ppt/media/>
</file>

<file path=ppt/media/image-1-1.png>
</file>

<file path=ppt/media/image-10-1.png>
</file>

<file path=ppt/media/image-10-2.png>
</file>

<file path=ppt/media/image-10-3.png>
</file>

<file path=ppt/media/image-10-4.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4-1.png>
</file>

<file path=ppt/media/image-5-1.png>
</file>

<file path=ppt/media/image-6-1.png>
</file>

<file path=ppt/media/image-6-2.png>
</file>

<file path=ppt/media/image-6-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slideLayout" Target="../slideLayouts/slideLayout1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2991564"/>
            <a:ext cx="5533549" cy="617101"/>
          </a:xfrm>
          <a:prstGeom prst="rect">
            <a:avLst/>
          </a:prstGeom>
          <a:noFill/>
          <a:ln/>
        </p:spPr>
        <p:txBody>
          <a:bodyPr wrap="none" lIns="0" tIns="0" rIns="0" bIns="0" rtlCol="0" anchor="t"/>
          <a:lstStyle/>
          <a:p>
            <a:pPr algn="l" indent="0" marL="0">
              <a:lnSpc>
                <a:spcPts val="4850"/>
              </a:lnSpc>
              <a:buNone/>
            </a:pPr>
            <a:r>
              <a:rPr lang="en-US" sz="3850" dirty="0">
                <a:solidFill>
                  <a:srgbClr val="383838"/>
                </a:solidFill>
                <a:latin typeface="Patrick Hand" pitchFamily="34" charset="0"/>
                <a:ea typeface="Patrick Hand" pitchFamily="34" charset="-122"/>
                <a:cs typeface="Patrick Hand" pitchFamily="34" charset="-120"/>
              </a:rPr>
              <a:t>Results Visualization Summary</a:t>
            </a:r>
            <a:endParaRPr lang="en-US" sz="3850" dirty="0"/>
          </a:p>
        </p:txBody>
      </p:sp>
      <p:sp>
        <p:nvSpPr>
          <p:cNvPr id="4" name="Text 1"/>
          <p:cNvSpPr/>
          <p:nvPr/>
        </p:nvSpPr>
        <p:spPr>
          <a:xfrm>
            <a:off x="6350437" y="3978950"/>
            <a:ext cx="5931932" cy="493752"/>
          </a:xfrm>
          <a:prstGeom prst="rect">
            <a:avLst/>
          </a:prstGeom>
          <a:noFill/>
          <a:ln/>
        </p:spPr>
        <p:txBody>
          <a:bodyPr wrap="none" lIns="0" tIns="0" rIns="0" bIns="0" rtlCol="0" anchor="t"/>
          <a:lstStyle/>
          <a:p>
            <a:pPr algn="l" indent="0" marL="0">
              <a:lnSpc>
                <a:spcPts val="3850"/>
              </a:lnSpc>
              <a:buNone/>
            </a:pPr>
            <a:r>
              <a:rPr lang="en-US" sz="3100" dirty="0">
                <a:solidFill>
                  <a:srgbClr val="383838"/>
                </a:solidFill>
                <a:latin typeface="Patrick Hand" pitchFamily="34" charset="0"/>
                <a:ea typeface="Patrick Hand" pitchFamily="34" charset="-122"/>
                <a:cs typeface="Patrick Hand" pitchFamily="34" charset="-120"/>
              </a:rPr>
              <a:t>Model Evaluation Metrics &amp; Image Quality</a:t>
            </a:r>
            <a:endParaRPr lang="en-US" sz="3100" dirty="0"/>
          </a:p>
        </p:txBody>
      </p:sp>
      <p:sp>
        <p:nvSpPr>
          <p:cNvPr id="5" name="Text 2"/>
          <p:cNvSpPr/>
          <p:nvPr/>
        </p:nvSpPr>
        <p:spPr>
          <a:xfrm>
            <a:off x="6350437" y="4842986"/>
            <a:ext cx="7415927"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Presented by Samiyeel Mubtasim Atique and Tamjid</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84979" y="615196"/>
            <a:ext cx="4474726" cy="559237"/>
          </a:xfrm>
          <a:prstGeom prst="rect">
            <a:avLst/>
          </a:prstGeom>
          <a:noFill/>
          <a:ln/>
        </p:spPr>
        <p:txBody>
          <a:bodyPr wrap="none" lIns="0" tIns="0" rIns="0" bIns="0" rtlCol="0" anchor="t"/>
          <a:lstStyle/>
          <a:p>
            <a:pPr algn="l" indent="0" marL="0">
              <a:lnSpc>
                <a:spcPts val="4400"/>
              </a:lnSpc>
              <a:buNone/>
            </a:pPr>
            <a:r>
              <a:rPr lang="en-US" sz="3500" dirty="0">
                <a:solidFill>
                  <a:srgbClr val="383838"/>
                </a:solidFill>
                <a:latin typeface="Patrick Hand" pitchFamily="34" charset="0"/>
                <a:ea typeface="Patrick Hand" pitchFamily="34" charset="-122"/>
                <a:cs typeface="Patrick Hand" pitchFamily="34" charset="-120"/>
              </a:rPr>
              <a:t>Future Directions</a:t>
            </a:r>
            <a:endParaRPr lang="en-US" sz="3500" dirty="0"/>
          </a:p>
        </p:txBody>
      </p:sp>
      <p:sp>
        <p:nvSpPr>
          <p:cNvPr id="3" name="Shape 1"/>
          <p:cNvSpPr/>
          <p:nvPr/>
        </p:nvSpPr>
        <p:spPr>
          <a:xfrm>
            <a:off x="3233737" y="1621869"/>
            <a:ext cx="1632466" cy="1219081"/>
          </a:xfrm>
          <a:prstGeom prst="roundRect">
            <a:avLst>
              <a:gd name="adj" fmla="val 7708"/>
            </a:avLst>
          </a:prstGeom>
          <a:solidFill>
            <a:srgbClr val="E6E6E6"/>
          </a:solidFill>
          <a:ln w="7620">
            <a:solidFill>
              <a:srgbClr val="CCCCCC"/>
            </a:solidFill>
            <a:prstDash val="solid"/>
          </a:ln>
        </p:spPr>
      </p:sp>
      <p:pic>
        <p:nvPicPr>
          <p:cNvPr id="4" name="Image 0" descr="preencoded.png">    </p:cNvPr>
          <p:cNvPicPr>
            <a:picLocks noChangeAspect="1"/>
          </p:cNvPicPr>
          <p:nvPr/>
        </p:nvPicPr>
        <p:blipFill>
          <a:blip r:embed="rId1"/>
          <a:stretch>
            <a:fillRect/>
          </a:stretch>
        </p:blipFill>
        <p:spPr>
          <a:xfrm>
            <a:off x="3892629" y="2034778"/>
            <a:ext cx="314563" cy="393263"/>
          </a:xfrm>
          <a:prstGeom prst="rect">
            <a:avLst/>
          </a:prstGeom>
        </p:spPr>
      </p:pic>
      <p:sp>
        <p:nvSpPr>
          <p:cNvPr id="5" name="Text 2"/>
          <p:cNvSpPr/>
          <p:nvPr/>
        </p:nvSpPr>
        <p:spPr>
          <a:xfrm>
            <a:off x="5089922" y="1845588"/>
            <a:ext cx="2237303" cy="279559"/>
          </a:xfrm>
          <a:prstGeom prst="rect">
            <a:avLst/>
          </a:prstGeom>
          <a:noFill/>
          <a:ln/>
        </p:spPr>
        <p:txBody>
          <a:bodyPr wrap="none" lIns="0" tIns="0" rIns="0" bIns="0" rtlCol="0" anchor="t"/>
          <a:lstStyle/>
          <a:p>
            <a:pPr algn="l" indent="0" marL="0">
              <a:lnSpc>
                <a:spcPts val="2200"/>
              </a:lnSpc>
              <a:buNone/>
            </a:pPr>
            <a:r>
              <a:rPr lang="en-US" sz="1750" dirty="0">
                <a:solidFill>
                  <a:srgbClr val="383838"/>
                </a:solidFill>
                <a:latin typeface="Patrick Hand" pitchFamily="34" charset="0"/>
                <a:ea typeface="Patrick Hand" pitchFamily="34" charset="-122"/>
                <a:cs typeface="Patrick Hand" pitchFamily="34" charset="-120"/>
              </a:rPr>
              <a:t>Model Architecture</a:t>
            </a:r>
            <a:endParaRPr lang="en-US" sz="1750" dirty="0"/>
          </a:p>
        </p:txBody>
      </p:sp>
      <p:sp>
        <p:nvSpPr>
          <p:cNvPr id="6" name="Text 3"/>
          <p:cNvSpPr/>
          <p:nvPr/>
        </p:nvSpPr>
        <p:spPr>
          <a:xfrm>
            <a:off x="5089922" y="2259330"/>
            <a:ext cx="7968020" cy="357902"/>
          </a:xfrm>
          <a:prstGeom prst="rect">
            <a:avLst/>
          </a:prstGeom>
          <a:noFill/>
          <a:ln/>
        </p:spPr>
        <p:txBody>
          <a:bodyPr wrap="none" lIns="0" tIns="0" rIns="0" bIns="0" rtlCol="0" anchor="t"/>
          <a:lstStyle/>
          <a:p>
            <a:pPr algn="l" indent="0" marL="0">
              <a:lnSpc>
                <a:spcPts val="2800"/>
              </a:lnSpc>
              <a:buNone/>
            </a:pPr>
            <a:r>
              <a:rPr lang="en-US" sz="1750" dirty="0">
                <a:solidFill>
                  <a:srgbClr val="383838"/>
                </a:solidFill>
                <a:latin typeface="Patrick Hand" pitchFamily="34" charset="0"/>
                <a:ea typeface="Patrick Hand" pitchFamily="34" charset="-122"/>
                <a:cs typeface="Patrick Hand" pitchFamily="34" charset="-120"/>
              </a:rPr>
              <a:t>Explore EDSR and ESRGAN for better outcomes in project as the current model is underperforming</a:t>
            </a:r>
            <a:endParaRPr lang="en-US" sz="1750" dirty="0"/>
          </a:p>
        </p:txBody>
      </p:sp>
      <p:sp>
        <p:nvSpPr>
          <p:cNvPr id="7" name="Shape 4"/>
          <p:cNvSpPr/>
          <p:nvPr/>
        </p:nvSpPr>
        <p:spPr>
          <a:xfrm>
            <a:off x="4978003" y="2825710"/>
            <a:ext cx="8755499" cy="15240"/>
          </a:xfrm>
          <a:prstGeom prst="roundRect">
            <a:avLst>
              <a:gd name="adj" fmla="val 616602"/>
            </a:avLst>
          </a:prstGeom>
          <a:solidFill>
            <a:srgbClr val="CCCCCC"/>
          </a:solidFill>
          <a:ln/>
        </p:spPr>
      </p:sp>
      <p:sp>
        <p:nvSpPr>
          <p:cNvPr id="8" name="Shape 5"/>
          <p:cNvSpPr/>
          <p:nvPr/>
        </p:nvSpPr>
        <p:spPr>
          <a:xfrm>
            <a:off x="2417445" y="2952750"/>
            <a:ext cx="3265051" cy="1576983"/>
          </a:xfrm>
          <a:prstGeom prst="roundRect">
            <a:avLst>
              <a:gd name="adj" fmla="val 5959"/>
            </a:avLst>
          </a:prstGeom>
          <a:solidFill>
            <a:srgbClr val="E6E6E6"/>
          </a:solidFill>
          <a:ln w="7620">
            <a:solidFill>
              <a:srgbClr val="CCCCCC"/>
            </a:solidFill>
            <a:prstDash val="solid"/>
          </a:ln>
        </p:spPr>
      </p:sp>
      <p:pic>
        <p:nvPicPr>
          <p:cNvPr id="9" name="Image 1" descr="preencoded.png">    </p:cNvPr>
          <p:cNvPicPr>
            <a:picLocks noChangeAspect="1"/>
          </p:cNvPicPr>
          <p:nvPr/>
        </p:nvPicPr>
        <p:blipFill>
          <a:blip r:embed="rId2"/>
          <a:stretch>
            <a:fillRect/>
          </a:stretch>
        </p:blipFill>
        <p:spPr>
          <a:xfrm>
            <a:off x="3892629" y="3544610"/>
            <a:ext cx="314563" cy="393263"/>
          </a:xfrm>
          <a:prstGeom prst="rect">
            <a:avLst/>
          </a:prstGeom>
        </p:spPr>
      </p:pic>
      <p:sp>
        <p:nvSpPr>
          <p:cNvPr id="10" name="Text 6"/>
          <p:cNvSpPr/>
          <p:nvPr/>
        </p:nvSpPr>
        <p:spPr>
          <a:xfrm>
            <a:off x="5906214" y="3176468"/>
            <a:ext cx="2237303" cy="279559"/>
          </a:xfrm>
          <a:prstGeom prst="rect">
            <a:avLst/>
          </a:prstGeom>
          <a:noFill/>
          <a:ln/>
        </p:spPr>
        <p:txBody>
          <a:bodyPr wrap="none" lIns="0" tIns="0" rIns="0" bIns="0" rtlCol="0" anchor="t"/>
          <a:lstStyle/>
          <a:p>
            <a:pPr algn="l" indent="0" marL="0">
              <a:lnSpc>
                <a:spcPts val="2200"/>
              </a:lnSpc>
              <a:buNone/>
            </a:pPr>
            <a:r>
              <a:rPr lang="en-US" sz="1750" dirty="0">
                <a:solidFill>
                  <a:srgbClr val="383838"/>
                </a:solidFill>
                <a:latin typeface="Patrick Hand" pitchFamily="34" charset="0"/>
                <a:ea typeface="Patrick Hand" pitchFamily="34" charset="-122"/>
                <a:cs typeface="Patrick Hand" pitchFamily="34" charset="-120"/>
              </a:rPr>
              <a:t>Dataset Expansion</a:t>
            </a:r>
            <a:endParaRPr lang="en-US" sz="1750" dirty="0"/>
          </a:p>
        </p:txBody>
      </p:sp>
      <p:sp>
        <p:nvSpPr>
          <p:cNvPr id="11" name="Text 7"/>
          <p:cNvSpPr/>
          <p:nvPr/>
        </p:nvSpPr>
        <p:spPr>
          <a:xfrm>
            <a:off x="5906214" y="3590211"/>
            <a:ext cx="7715369" cy="715804"/>
          </a:xfrm>
          <a:prstGeom prst="rect">
            <a:avLst/>
          </a:prstGeom>
          <a:noFill/>
          <a:ln/>
        </p:spPr>
        <p:txBody>
          <a:bodyPr wrap="square" lIns="0" tIns="0" rIns="0" bIns="0" rtlCol="0" anchor="t"/>
          <a:lstStyle/>
          <a:p>
            <a:pPr algn="l" indent="0" marL="0">
              <a:lnSpc>
                <a:spcPts val="2800"/>
              </a:lnSpc>
              <a:buNone/>
            </a:pPr>
            <a:r>
              <a:rPr lang="en-US" sz="1750" dirty="0">
                <a:solidFill>
                  <a:srgbClr val="383838"/>
                </a:solidFill>
                <a:latin typeface="Patrick Hand" pitchFamily="34" charset="0"/>
                <a:ea typeface="Patrick Hand" pitchFamily="34" charset="-122"/>
                <a:cs typeface="Patrick Hand" pitchFamily="34" charset="-120"/>
              </a:rPr>
              <a:t>Integrate larger and more diverse datasets to enhance the model's robustness and generalizability.</a:t>
            </a:r>
            <a:endParaRPr lang="en-US" sz="1750" dirty="0"/>
          </a:p>
        </p:txBody>
      </p:sp>
      <p:sp>
        <p:nvSpPr>
          <p:cNvPr id="12" name="Shape 8"/>
          <p:cNvSpPr/>
          <p:nvPr/>
        </p:nvSpPr>
        <p:spPr>
          <a:xfrm>
            <a:off x="5794296" y="4514493"/>
            <a:ext cx="7939207" cy="15240"/>
          </a:xfrm>
          <a:prstGeom prst="roundRect">
            <a:avLst>
              <a:gd name="adj" fmla="val 616602"/>
            </a:avLst>
          </a:prstGeom>
          <a:solidFill>
            <a:srgbClr val="CCCCCC"/>
          </a:solidFill>
          <a:ln/>
        </p:spPr>
      </p:sp>
      <p:sp>
        <p:nvSpPr>
          <p:cNvPr id="13" name="Shape 9"/>
          <p:cNvSpPr/>
          <p:nvPr/>
        </p:nvSpPr>
        <p:spPr>
          <a:xfrm>
            <a:off x="1601153" y="4641533"/>
            <a:ext cx="4897517" cy="1576983"/>
          </a:xfrm>
          <a:prstGeom prst="roundRect">
            <a:avLst>
              <a:gd name="adj" fmla="val 5959"/>
            </a:avLst>
          </a:prstGeom>
          <a:solidFill>
            <a:srgbClr val="E6E6E6"/>
          </a:solidFill>
          <a:ln w="7620">
            <a:solidFill>
              <a:srgbClr val="CCCCCC"/>
            </a:solidFill>
            <a:prstDash val="solid"/>
          </a:ln>
        </p:spPr>
      </p:sp>
      <p:pic>
        <p:nvPicPr>
          <p:cNvPr id="14" name="Image 2" descr="preencoded.png">    </p:cNvPr>
          <p:cNvPicPr>
            <a:picLocks noChangeAspect="1"/>
          </p:cNvPicPr>
          <p:nvPr/>
        </p:nvPicPr>
        <p:blipFill>
          <a:blip r:embed="rId3"/>
          <a:stretch>
            <a:fillRect/>
          </a:stretch>
        </p:blipFill>
        <p:spPr>
          <a:xfrm>
            <a:off x="3892629" y="5233392"/>
            <a:ext cx="314563" cy="393263"/>
          </a:xfrm>
          <a:prstGeom prst="rect">
            <a:avLst/>
          </a:prstGeom>
        </p:spPr>
      </p:pic>
      <p:sp>
        <p:nvSpPr>
          <p:cNvPr id="15" name="Text 10"/>
          <p:cNvSpPr/>
          <p:nvPr/>
        </p:nvSpPr>
        <p:spPr>
          <a:xfrm>
            <a:off x="6722388" y="4865251"/>
            <a:ext cx="2237303" cy="279559"/>
          </a:xfrm>
          <a:prstGeom prst="rect">
            <a:avLst/>
          </a:prstGeom>
          <a:noFill/>
          <a:ln/>
        </p:spPr>
        <p:txBody>
          <a:bodyPr wrap="none" lIns="0" tIns="0" rIns="0" bIns="0" rtlCol="0" anchor="t"/>
          <a:lstStyle/>
          <a:p>
            <a:pPr algn="l" indent="0" marL="0">
              <a:lnSpc>
                <a:spcPts val="2200"/>
              </a:lnSpc>
              <a:buNone/>
            </a:pPr>
            <a:r>
              <a:rPr lang="en-US" sz="1750" dirty="0">
                <a:solidFill>
                  <a:srgbClr val="383838"/>
                </a:solidFill>
                <a:latin typeface="Patrick Hand" pitchFamily="34" charset="0"/>
                <a:ea typeface="Patrick Hand" pitchFamily="34" charset="-122"/>
                <a:cs typeface="Patrick Hand" pitchFamily="34" charset="-120"/>
              </a:rPr>
              <a:t>Hyperparameter Tuning</a:t>
            </a:r>
            <a:endParaRPr lang="en-US" sz="1750" dirty="0"/>
          </a:p>
        </p:txBody>
      </p:sp>
      <p:sp>
        <p:nvSpPr>
          <p:cNvPr id="16" name="Text 11"/>
          <p:cNvSpPr/>
          <p:nvPr/>
        </p:nvSpPr>
        <p:spPr>
          <a:xfrm>
            <a:off x="6722388" y="5278993"/>
            <a:ext cx="6899196" cy="715804"/>
          </a:xfrm>
          <a:prstGeom prst="rect">
            <a:avLst/>
          </a:prstGeom>
          <a:noFill/>
          <a:ln/>
        </p:spPr>
        <p:txBody>
          <a:bodyPr wrap="square" lIns="0" tIns="0" rIns="0" bIns="0" rtlCol="0" anchor="t"/>
          <a:lstStyle/>
          <a:p>
            <a:pPr algn="l" indent="0" marL="0">
              <a:lnSpc>
                <a:spcPts val="2800"/>
              </a:lnSpc>
              <a:buNone/>
            </a:pPr>
            <a:r>
              <a:rPr lang="en-US" sz="1750" dirty="0">
                <a:solidFill>
                  <a:srgbClr val="383838"/>
                </a:solidFill>
                <a:latin typeface="Patrick Hand" pitchFamily="34" charset="0"/>
                <a:ea typeface="Patrick Hand" pitchFamily="34" charset="-122"/>
                <a:cs typeface="Patrick Hand" pitchFamily="34" charset="-120"/>
              </a:rPr>
              <a:t>Conduct rigorous fine-tuning of hyperparameters to optimise model performance and convergence speed.</a:t>
            </a:r>
            <a:endParaRPr lang="en-US" sz="1750" dirty="0"/>
          </a:p>
        </p:txBody>
      </p:sp>
      <p:sp>
        <p:nvSpPr>
          <p:cNvPr id="17" name="Shape 12"/>
          <p:cNvSpPr/>
          <p:nvPr/>
        </p:nvSpPr>
        <p:spPr>
          <a:xfrm>
            <a:off x="6610469" y="6203275"/>
            <a:ext cx="7123033" cy="15240"/>
          </a:xfrm>
          <a:prstGeom prst="roundRect">
            <a:avLst>
              <a:gd name="adj" fmla="val 616602"/>
            </a:avLst>
          </a:prstGeom>
          <a:solidFill>
            <a:srgbClr val="CCCCCC"/>
          </a:solidFill>
          <a:ln/>
        </p:spPr>
      </p:sp>
      <p:sp>
        <p:nvSpPr>
          <p:cNvPr id="18" name="Shape 13"/>
          <p:cNvSpPr/>
          <p:nvPr/>
        </p:nvSpPr>
        <p:spPr>
          <a:xfrm>
            <a:off x="784979" y="6330315"/>
            <a:ext cx="6530102" cy="1286113"/>
          </a:xfrm>
          <a:prstGeom prst="roundRect">
            <a:avLst>
              <a:gd name="adj" fmla="val 7307"/>
            </a:avLst>
          </a:prstGeom>
          <a:solidFill>
            <a:srgbClr val="E6E6E6"/>
          </a:solidFill>
          <a:ln w="7620">
            <a:solidFill>
              <a:srgbClr val="CCCCCC"/>
            </a:solidFill>
            <a:prstDash val="solid"/>
          </a:ln>
        </p:spPr>
      </p:sp>
      <p:pic>
        <p:nvPicPr>
          <p:cNvPr id="19" name="Image 3" descr="preencoded.png">    </p:cNvPr>
          <p:cNvPicPr>
            <a:picLocks noChangeAspect="1"/>
          </p:cNvPicPr>
          <p:nvPr/>
        </p:nvPicPr>
        <p:blipFill>
          <a:blip r:embed="rId4"/>
          <a:stretch>
            <a:fillRect/>
          </a:stretch>
        </p:blipFill>
        <p:spPr>
          <a:xfrm>
            <a:off x="3892748" y="6776680"/>
            <a:ext cx="314563" cy="393263"/>
          </a:xfrm>
          <a:prstGeom prst="rect">
            <a:avLst/>
          </a:prstGeom>
        </p:spPr>
      </p:pic>
      <p:sp>
        <p:nvSpPr>
          <p:cNvPr id="20" name="Text 14"/>
          <p:cNvSpPr/>
          <p:nvPr/>
        </p:nvSpPr>
        <p:spPr>
          <a:xfrm>
            <a:off x="7538799" y="6554033"/>
            <a:ext cx="6082784" cy="838676"/>
          </a:xfrm>
          <a:prstGeom prst="rect">
            <a:avLst/>
          </a:prstGeom>
          <a:noFill/>
          <a:ln/>
        </p:spPr>
        <p:txBody>
          <a:bodyPr wrap="square" lIns="0" tIns="0" rIns="0" bIns="0" rtlCol="0" anchor="t"/>
          <a:lstStyle/>
          <a:p>
            <a:pPr algn="l" indent="0" marL="0">
              <a:lnSpc>
                <a:spcPts val="2200"/>
              </a:lnSpc>
              <a:buNone/>
            </a:pPr>
            <a:r>
              <a:rPr lang="en-US" sz="1750" dirty="0">
                <a:solidFill>
                  <a:srgbClr val="383838"/>
                </a:solidFill>
                <a:latin typeface="Patrick Hand" pitchFamily="34" charset="0"/>
                <a:ea typeface="Patrick Hand" pitchFamily="34" charset="-122"/>
                <a:cs typeface="Patrick Hand" pitchFamily="34" charset="-120"/>
              </a:rPr>
              <a:t>Constraint, since our model is limited to 60 test 20 validation and 20 test data sets, we need to get a better model as increasing data set is not an option</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64037" y="3806190"/>
            <a:ext cx="4937760" cy="617101"/>
          </a:xfrm>
          <a:prstGeom prst="rect">
            <a:avLst/>
          </a:prstGeom>
          <a:noFill/>
          <a:ln/>
        </p:spPr>
        <p:txBody>
          <a:bodyPr wrap="none" lIns="0" tIns="0" rIns="0" bIns="0" rtlCol="0" anchor="t"/>
          <a:lstStyle/>
          <a:p>
            <a:pPr algn="l" indent="0" marL="0">
              <a:lnSpc>
                <a:spcPts val="4850"/>
              </a:lnSpc>
              <a:buNone/>
            </a:pPr>
            <a:r>
              <a:rPr lang="en-US" sz="3850" dirty="0">
                <a:solidFill>
                  <a:srgbClr val="383838"/>
                </a:solidFill>
                <a:latin typeface="Patrick Hand" pitchFamily="34" charset="0"/>
                <a:ea typeface="Patrick Hand" pitchFamily="34" charset="-122"/>
                <a:cs typeface="Patrick Hand" pitchFamily="34" charset="-120"/>
              </a:rPr>
              <a:t>Github Link</a:t>
            </a:r>
            <a:endParaRPr lang="en-US" sz="3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2486978"/>
            <a:ext cx="4937760" cy="617101"/>
          </a:xfrm>
          <a:prstGeom prst="rect">
            <a:avLst/>
          </a:prstGeom>
          <a:noFill/>
          <a:ln/>
        </p:spPr>
        <p:txBody>
          <a:bodyPr wrap="none" lIns="0" tIns="0" rIns="0" bIns="0" rtlCol="0" anchor="t"/>
          <a:lstStyle/>
          <a:p>
            <a:pPr algn="l" indent="0" marL="0">
              <a:lnSpc>
                <a:spcPts val="4850"/>
              </a:lnSpc>
              <a:buNone/>
            </a:pPr>
            <a:r>
              <a:rPr lang="en-US" sz="3850" dirty="0">
                <a:solidFill>
                  <a:srgbClr val="383838"/>
                </a:solidFill>
                <a:latin typeface="Patrick Hand" pitchFamily="34" charset="0"/>
                <a:ea typeface="Patrick Hand" pitchFamily="34" charset="-122"/>
                <a:cs typeface="Patrick Hand" pitchFamily="34" charset="-120"/>
              </a:rPr>
              <a:t>Presentation Objectives</a:t>
            </a:r>
            <a:endParaRPr lang="en-US" sz="3850" dirty="0"/>
          </a:p>
        </p:txBody>
      </p:sp>
      <p:sp>
        <p:nvSpPr>
          <p:cNvPr id="3" name="Shape 1"/>
          <p:cNvSpPr/>
          <p:nvPr/>
        </p:nvSpPr>
        <p:spPr>
          <a:xfrm>
            <a:off x="864037" y="3597831"/>
            <a:ext cx="555427" cy="555427"/>
          </a:xfrm>
          <a:prstGeom prst="roundRect">
            <a:avLst>
              <a:gd name="adj" fmla="val 18669"/>
            </a:avLst>
          </a:prstGeom>
          <a:solidFill>
            <a:srgbClr val="E6E6E6"/>
          </a:solidFill>
          <a:ln w="15240">
            <a:solidFill>
              <a:srgbClr val="CCCCCC"/>
            </a:solidFill>
            <a:prstDash val="solid"/>
          </a:ln>
        </p:spPr>
      </p:sp>
      <p:sp>
        <p:nvSpPr>
          <p:cNvPr id="4" name="Text 2"/>
          <p:cNvSpPr/>
          <p:nvPr/>
        </p:nvSpPr>
        <p:spPr>
          <a:xfrm>
            <a:off x="1666280" y="3644027"/>
            <a:ext cx="2962632" cy="370284"/>
          </a:xfrm>
          <a:prstGeom prst="rect">
            <a:avLst/>
          </a:prstGeom>
          <a:noFill/>
          <a:ln/>
        </p:spPr>
        <p:txBody>
          <a:bodyPr wrap="none" lIns="0" tIns="0" rIns="0" bIns="0" rtlCol="0" anchor="t"/>
          <a:lstStyle/>
          <a:p>
            <a:pPr algn="l" indent="0" marL="0">
              <a:lnSpc>
                <a:spcPts val="2900"/>
              </a:lnSpc>
              <a:buNone/>
            </a:pPr>
            <a:r>
              <a:rPr lang="en-US" sz="2300" dirty="0">
                <a:solidFill>
                  <a:srgbClr val="383838"/>
                </a:solidFill>
                <a:latin typeface="Patrick Hand" pitchFamily="34" charset="0"/>
                <a:ea typeface="Patrick Hand" pitchFamily="34" charset="-122"/>
                <a:cs typeface="Patrick Hand" pitchFamily="34" charset="-120"/>
              </a:rPr>
              <a:t>Model Performance</a:t>
            </a:r>
            <a:endParaRPr lang="en-US" sz="2300" dirty="0"/>
          </a:p>
        </p:txBody>
      </p:sp>
      <p:sp>
        <p:nvSpPr>
          <p:cNvPr id="5" name="Text 3"/>
          <p:cNvSpPr/>
          <p:nvPr/>
        </p:nvSpPr>
        <p:spPr>
          <a:xfrm>
            <a:off x="1666280" y="4162425"/>
            <a:ext cx="3292793" cy="1580198"/>
          </a:xfrm>
          <a:prstGeom prst="rect">
            <a:avLst/>
          </a:prstGeom>
          <a:noFill/>
          <a:ln/>
        </p:spPr>
        <p:txBody>
          <a:bodyPr wrap="squar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Visually represent model behaviour throughout the training phase, focusing on key performance indicators.</a:t>
            </a:r>
            <a:endParaRPr lang="en-US" sz="1900" dirty="0"/>
          </a:p>
        </p:txBody>
      </p:sp>
      <p:sp>
        <p:nvSpPr>
          <p:cNvPr id="6" name="Shape 4"/>
          <p:cNvSpPr/>
          <p:nvPr/>
        </p:nvSpPr>
        <p:spPr>
          <a:xfrm>
            <a:off x="5267682" y="3597831"/>
            <a:ext cx="555427" cy="555427"/>
          </a:xfrm>
          <a:prstGeom prst="roundRect">
            <a:avLst>
              <a:gd name="adj" fmla="val 18669"/>
            </a:avLst>
          </a:prstGeom>
          <a:solidFill>
            <a:srgbClr val="E6E6E6"/>
          </a:solidFill>
          <a:ln w="15240">
            <a:solidFill>
              <a:srgbClr val="CCCCCC"/>
            </a:solidFill>
            <a:prstDash val="solid"/>
          </a:ln>
        </p:spPr>
      </p:sp>
      <p:sp>
        <p:nvSpPr>
          <p:cNvPr id="7" name="Text 5"/>
          <p:cNvSpPr/>
          <p:nvPr/>
        </p:nvSpPr>
        <p:spPr>
          <a:xfrm>
            <a:off x="6069925" y="3644027"/>
            <a:ext cx="2962632" cy="370284"/>
          </a:xfrm>
          <a:prstGeom prst="rect">
            <a:avLst/>
          </a:prstGeom>
          <a:noFill/>
          <a:ln/>
        </p:spPr>
        <p:txBody>
          <a:bodyPr wrap="none" lIns="0" tIns="0" rIns="0" bIns="0" rtlCol="0" anchor="t"/>
          <a:lstStyle/>
          <a:p>
            <a:pPr algn="l" indent="0" marL="0">
              <a:lnSpc>
                <a:spcPts val="2900"/>
              </a:lnSpc>
              <a:buNone/>
            </a:pPr>
            <a:r>
              <a:rPr lang="en-US" sz="2300" dirty="0">
                <a:solidFill>
                  <a:srgbClr val="383838"/>
                </a:solidFill>
                <a:latin typeface="Patrick Hand" pitchFamily="34" charset="0"/>
                <a:ea typeface="Patrick Hand" pitchFamily="34" charset="-122"/>
                <a:cs typeface="Patrick Hand" pitchFamily="34" charset="-120"/>
              </a:rPr>
              <a:t>Image Quality Comparison</a:t>
            </a:r>
            <a:endParaRPr lang="en-US" sz="2300" dirty="0"/>
          </a:p>
        </p:txBody>
      </p:sp>
      <p:sp>
        <p:nvSpPr>
          <p:cNvPr id="8" name="Text 6"/>
          <p:cNvSpPr/>
          <p:nvPr/>
        </p:nvSpPr>
        <p:spPr>
          <a:xfrm>
            <a:off x="6069925" y="4162425"/>
            <a:ext cx="3292793" cy="1185148"/>
          </a:xfrm>
          <a:prstGeom prst="rect">
            <a:avLst/>
          </a:prstGeom>
          <a:noFill/>
          <a:ln/>
        </p:spPr>
        <p:txBody>
          <a:bodyPr wrap="squar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Present a side-by-side analysis of low-quality, restored, and high-quality ground truth images.</a:t>
            </a:r>
            <a:endParaRPr lang="en-US" sz="1900" dirty="0"/>
          </a:p>
        </p:txBody>
      </p:sp>
      <p:sp>
        <p:nvSpPr>
          <p:cNvPr id="9" name="Shape 7"/>
          <p:cNvSpPr/>
          <p:nvPr/>
        </p:nvSpPr>
        <p:spPr>
          <a:xfrm>
            <a:off x="9671328" y="3597831"/>
            <a:ext cx="555427" cy="555427"/>
          </a:xfrm>
          <a:prstGeom prst="roundRect">
            <a:avLst>
              <a:gd name="adj" fmla="val 18669"/>
            </a:avLst>
          </a:prstGeom>
          <a:solidFill>
            <a:srgbClr val="E6E6E6"/>
          </a:solidFill>
          <a:ln w="15240">
            <a:solidFill>
              <a:srgbClr val="CCCCCC"/>
            </a:solidFill>
            <a:prstDash val="solid"/>
          </a:ln>
        </p:spPr>
      </p:sp>
      <p:sp>
        <p:nvSpPr>
          <p:cNvPr id="10" name="Text 8"/>
          <p:cNvSpPr/>
          <p:nvPr/>
        </p:nvSpPr>
        <p:spPr>
          <a:xfrm>
            <a:off x="10473571" y="3644027"/>
            <a:ext cx="2962632" cy="370284"/>
          </a:xfrm>
          <a:prstGeom prst="rect">
            <a:avLst/>
          </a:prstGeom>
          <a:noFill/>
          <a:ln/>
        </p:spPr>
        <p:txBody>
          <a:bodyPr wrap="none" lIns="0" tIns="0" rIns="0" bIns="0" rtlCol="0" anchor="t"/>
          <a:lstStyle/>
          <a:p>
            <a:pPr algn="l" indent="0" marL="0">
              <a:lnSpc>
                <a:spcPts val="2900"/>
              </a:lnSpc>
              <a:buNone/>
            </a:pPr>
            <a:r>
              <a:rPr lang="en-US" sz="2300" dirty="0">
                <a:solidFill>
                  <a:srgbClr val="383838"/>
                </a:solidFill>
                <a:latin typeface="Patrick Hand" pitchFamily="34" charset="0"/>
                <a:ea typeface="Patrick Hand" pitchFamily="34" charset="-122"/>
                <a:cs typeface="Patrick Hand" pitchFamily="34" charset="-120"/>
              </a:rPr>
              <a:t>Restoration Assessment</a:t>
            </a:r>
            <a:endParaRPr lang="en-US" sz="2300" dirty="0"/>
          </a:p>
        </p:txBody>
      </p:sp>
      <p:sp>
        <p:nvSpPr>
          <p:cNvPr id="11" name="Text 9"/>
          <p:cNvSpPr/>
          <p:nvPr/>
        </p:nvSpPr>
        <p:spPr>
          <a:xfrm>
            <a:off x="10473571" y="4162425"/>
            <a:ext cx="3292793" cy="1580198"/>
          </a:xfrm>
          <a:prstGeom prst="rect">
            <a:avLst/>
          </a:prstGeom>
          <a:noFill/>
          <a:ln/>
        </p:spPr>
        <p:txBody>
          <a:bodyPr wrap="squar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Utilise objective metrics, specifically PSNR and SSIM, to quantify the effectiveness of the image restoration process.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903803"/>
            <a:ext cx="4937760" cy="617101"/>
          </a:xfrm>
          <a:prstGeom prst="rect">
            <a:avLst/>
          </a:prstGeom>
          <a:noFill/>
          <a:ln/>
        </p:spPr>
        <p:txBody>
          <a:bodyPr wrap="none" lIns="0" tIns="0" rIns="0" bIns="0" rtlCol="0" anchor="t"/>
          <a:lstStyle/>
          <a:p>
            <a:pPr algn="l" indent="0" marL="0">
              <a:lnSpc>
                <a:spcPts val="4850"/>
              </a:lnSpc>
              <a:buNone/>
            </a:pPr>
            <a:r>
              <a:rPr lang="en-US" sz="3850" dirty="0">
                <a:solidFill>
                  <a:srgbClr val="383838"/>
                </a:solidFill>
                <a:latin typeface="Patrick Hand" pitchFamily="34" charset="0"/>
                <a:ea typeface="Patrick Hand" pitchFamily="34" charset="-122"/>
                <a:cs typeface="Patrick Hand" pitchFamily="34" charset="-120"/>
              </a:rPr>
              <a:t>Key Metrics Overview</a:t>
            </a:r>
            <a:endParaRPr lang="en-US" sz="3850" dirty="0"/>
          </a:p>
        </p:txBody>
      </p:sp>
      <p:sp>
        <p:nvSpPr>
          <p:cNvPr id="3" name="Text 1"/>
          <p:cNvSpPr/>
          <p:nvPr/>
        </p:nvSpPr>
        <p:spPr>
          <a:xfrm>
            <a:off x="864037" y="2014657"/>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Our evaluation relies on a comprehensive set of metrics extracted directly from the training logs. These metrics provide critical insights into model stability and performance.</a:t>
            </a:r>
            <a:endParaRPr lang="en-US" sz="1900" dirty="0"/>
          </a:p>
        </p:txBody>
      </p:sp>
      <p:sp>
        <p:nvSpPr>
          <p:cNvPr id="4" name="Shape 2"/>
          <p:cNvSpPr/>
          <p:nvPr/>
        </p:nvSpPr>
        <p:spPr>
          <a:xfrm>
            <a:off x="864037" y="3082409"/>
            <a:ext cx="12902327" cy="3563064"/>
          </a:xfrm>
          <a:prstGeom prst="roundRect">
            <a:avLst>
              <a:gd name="adj" fmla="val 2910"/>
            </a:avLst>
          </a:prstGeom>
          <a:noFill/>
          <a:ln w="15240">
            <a:solidFill>
              <a:srgbClr val="000000">
                <a:alpha val="8000"/>
              </a:srgbClr>
            </a:solidFill>
            <a:prstDash val="solid"/>
          </a:ln>
        </p:spPr>
      </p:sp>
      <p:sp>
        <p:nvSpPr>
          <p:cNvPr id="5" name="Shape 3"/>
          <p:cNvSpPr/>
          <p:nvPr/>
        </p:nvSpPr>
        <p:spPr>
          <a:xfrm>
            <a:off x="879277" y="3097649"/>
            <a:ext cx="12871847" cy="706517"/>
          </a:xfrm>
          <a:prstGeom prst="rect">
            <a:avLst/>
          </a:prstGeom>
          <a:solidFill>
            <a:srgbClr val="FFFFFF">
              <a:alpha val="4000"/>
            </a:srgbClr>
          </a:solidFill>
          <a:ln/>
        </p:spPr>
      </p:sp>
      <p:sp>
        <p:nvSpPr>
          <p:cNvPr id="6" name="Text 4"/>
          <p:cNvSpPr/>
          <p:nvPr/>
        </p:nvSpPr>
        <p:spPr>
          <a:xfrm>
            <a:off x="1126093" y="3253383"/>
            <a:ext cx="3364111"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Epoch</a:t>
            </a:r>
            <a:endParaRPr lang="en-US" sz="1900" dirty="0"/>
          </a:p>
        </p:txBody>
      </p:sp>
      <p:sp>
        <p:nvSpPr>
          <p:cNvPr id="7" name="Text 5"/>
          <p:cNvSpPr/>
          <p:nvPr/>
        </p:nvSpPr>
        <p:spPr>
          <a:xfrm>
            <a:off x="4991457" y="3253383"/>
            <a:ext cx="8512850"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The current training iteration, indicating progression.</a:t>
            </a:r>
            <a:endParaRPr lang="en-US" sz="1900" dirty="0"/>
          </a:p>
        </p:txBody>
      </p:sp>
      <p:sp>
        <p:nvSpPr>
          <p:cNvPr id="8" name="Shape 6"/>
          <p:cNvSpPr/>
          <p:nvPr/>
        </p:nvSpPr>
        <p:spPr>
          <a:xfrm>
            <a:off x="879277" y="3804166"/>
            <a:ext cx="12871847" cy="706517"/>
          </a:xfrm>
          <a:prstGeom prst="rect">
            <a:avLst/>
          </a:prstGeom>
          <a:solidFill>
            <a:srgbClr val="000000">
              <a:alpha val="4000"/>
            </a:srgbClr>
          </a:solidFill>
          <a:ln/>
        </p:spPr>
      </p:sp>
      <p:sp>
        <p:nvSpPr>
          <p:cNvPr id="9" name="Text 7"/>
          <p:cNvSpPr/>
          <p:nvPr/>
        </p:nvSpPr>
        <p:spPr>
          <a:xfrm>
            <a:off x="1126093" y="3959900"/>
            <a:ext cx="3364111"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Train Loss</a:t>
            </a:r>
            <a:endParaRPr lang="en-US" sz="1900" dirty="0"/>
          </a:p>
        </p:txBody>
      </p:sp>
      <p:sp>
        <p:nvSpPr>
          <p:cNvPr id="10" name="Text 8"/>
          <p:cNvSpPr/>
          <p:nvPr/>
        </p:nvSpPr>
        <p:spPr>
          <a:xfrm>
            <a:off x="4991457" y="3959900"/>
            <a:ext cx="8512850"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Measures the model's error on the training dataset.</a:t>
            </a:r>
            <a:endParaRPr lang="en-US" sz="1900" dirty="0"/>
          </a:p>
        </p:txBody>
      </p:sp>
      <p:sp>
        <p:nvSpPr>
          <p:cNvPr id="11" name="Shape 9"/>
          <p:cNvSpPr/>
          <p:nvPr/>
        </p:nvSpPr>
        <p:spPr>
          <a:xfrm>
            <a:off x="879277" y="4510683"/>
            <a:ext cx="12871847" cy="706517"/>
          </a:xfrm>
          <a:prstGeom prst="rect">
            <a:avLst/>
          </a:prstGeom>
          <a:solidFill>
            <a:srgbClr val="FFFFFF">
              <a:alpha val="4000"/>
            </a:srgbClr>
          </a:solidFill>
          <a:ln/>
        </p:spPr>
      </p:sp>
      <p:sp>
        <p:nvSpPr>
          <p:cNvPr id="12" name="Text 10"/>
          <p:cNvSpPr/>
          <p:nvPr/>
        </p:nvSpPr>
        <p:spPr>
          <a:xfrm>
            <a:off x="1126093" y="4666417"/>
            <a:ext cx="3364111"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Val Loss</a:t>
            </a:r>
            <a:endParaRPr lang="en-US" sz="1900" dirty="0"/>
          </a:p>
        </p:txBody>
      </p:sp>
      <p:sp>
        <p:nvSpPr>
          <p:cNvPr id="13" name="Text 11"/>
          <p:cNvSpPr/>
          <p:nvPr/>
        </p:nvSpPr>
        <p:spPr>
          <a:xfrm>
            <a:off x="4991457" y="4666417"/>
            <a:ext cx="8512850"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Measures the model's error on the validation dataset, indicating generalization.</a:t>
            </a:r>
            <a:endParaRPr lang="en-US" sz="1900" dirty="0"/>
          </a:p>
        </p:txBody>
      </p:sp>
      <p:sp>
        <p:nvSpPr>
          <p:cNvPr id="14" name="Shape 12"/>
          <p:cNvSpPr/>
          <p:nvPr/>
        </p:nvSpPr>
        <p:spPr>
          <a:xfrm>
            <a:off x="879277" y="5217200"/>
            <a:ext cx="12871847" cy="706517"/>
          </a:xfrm>
          <a:prstGeom prst="rect">
            <a:avLst/>
          </a:prstGeom>
          <a:solidFill>
            <a:srgbClr val="000000">
              <a:alpha val="4000"/>
            </a:srgbClr>
          </a:solidFill>
          <a:ln/>
        </p:spPr>
      </p:sp>
      <p:sp>
        <p:nvSpPr>
          <p:cNvPr id="15" name="Text 13"/>
          <p:cNvSpPr/>
          <p:nvPr/>
        </p:nvSpPr>
        <p:spPr>
          <a:xfrm>
            <a:off x="1126093" y="5372933"/>
            <a:ext cx="3364111"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PSNR</a:t>
            </a:r>
            <a:endParaRPr lang="en-US" sz="1900" dirty="0"/>
          </a:p>
        </p:txBody>
      </p:sp>
      <p:sp>
        <p:nvSpPr>
          <p:cNvPr id="16" name="Text 14"/>
          <p:cNvSpPr/>
          <p:nvPr/>
        </p:nvSpPr>
        <p:spPr>
          <a:xfrm>
            <a:off x="4991457" y="5372933"/>
            <a:ext cx="8512850"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Peak Signal-to-Noise Ratio, assessing image quality between original and reconstructed image.</a:t>
            </a:r>
            <a:endParaRPr lang="en-US" sz="1900" dirty="0"/>
          </a:p>
        </p:txBody>
      </p:sp>
      <p:sp>
        <p:nvSpPr>
          <p:cNvPr id="17" name="Shape 15"/>
          <p:cNvSpPr/>
          <p:nvPr/>
        </p:nvSpPr>
        <p:spPr>
          <a:xfrm>
            <a:off x="879277" y="5923717"/>
            <a:ext cx="12871847" cy="706517"/>
          </a:xfrm>
          <a:prstGeom prst="rect">
            <a:avLst/>
          </a:prstGeom>
          <a:solidFill>
            <a:srgbClr val="FFFFFF">
              <a:alpha val="4000"/>
            </a:srgbClr>
          </a:solidFill>
          <a:ln/>
        </p:spPr>
      </p:sp>
      <p:sp>
        <p:nvSpPr>
          <p:cNvPr id="18" name="Text 16"/>
          <p:cNvSpPr/>
          <p:nvPr/>
        </p:nvSpPr>
        <p:spPr>
          <a:xfrm>
            <a:off x="1126093" y="6079450"/>
            <a:ext cx="3364111"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SSIM</a:t>
            </a:r>
            <a:endParaRPr lang="en-US" sz="1900" dirty="0"/>
          </a:p>
        </p:txBody>
      </p:sp>
      <p:sp>
        <p:nvSpPr>
          <p:cNvPr id="19" name="Text 17"/>
          <p:cNvSpPr/>
          <p:nvPr/>
        </p:nvSpPr>
        <p:spPr>
          <a:xfrm>
            <a:off x="4991457" y="6079450"/>
            <a:ext cx="8512850"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Structural Similarity Index Measure, evaluating perceived similarity between images.</a:t>
            </a:r>
            <a:endParaRPr lang="en-US" sz="1900" dirty="0"/>
          </a:p>
        </p:txBody>
      </p:sp>
      <p:sp>
        <p:nvSpPr>
          <p:cNvPr id="20" name="Text 18"/>
          <p:cNvSpPr/>
          <p:nvPr/>
        </p:nvSpPr>
        <p:spPr>
          <a:xfrm>
            <a:off x="864037" y="6923127"/>
            <a:ext cx="12902327" cy="40266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These metrics are systematically loaded from the </a:t>
            </a:r>
            <a:pPr algn="l" indent="0" marL="0">
              <a:lnSpc>
                <a:spcPts val="3100"/>
              </a:lnSpc>
              <a:buNone/>
            </a:pPr>
            <a:r>
              <a:rPr lang="en-US" sz="1900" dirty="0">
                <a:solidFill>
                  <a:srgbClr val="383838"/>
                </a:solidFill>
                <a:highlight>
                  <a:srgbClr val="E6E6E6"/>
                </a:highlight>
                <a:latin typeface="Consolas" pitchFamily="34" charset="0"/>
                <a:ea typeface="Consolas" pitchFamily="34" charset="-122"/>
                <a:cs typeface="Consolas" pitchFamily="34" charset="-120"/>
              </a:rPr>
              <a:t>metrics.csv</a:t>
            </a:r>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 file for consistent analysis.</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84979" y="457557"/>
            <a:ext cx="3589377" cy="416123"/>
          </a:xfrm>
          <a:prstGeom prst="rect">
            <a:avLst/>
          </a:prstGeom>
          <a:noFill/>
          <a:ln/>
        </p:spPr>
        <p:txBody>
          <a:bodyPr wrap="none" lIns="0" tIns="0" rIns="0" bIns="0" rtlCol="0" anchor="t"/>
          <a:lstStyle/>
          <a:p>
            <a:pPr algn="l" indent="0" marL="0">
              <a:lnSpc>
                <a:spcPts val="3250"/>
              </a:lnSpc>
              <a:buNone/>
            </a:pPr>
            <a:r>
              <a:rPr lang="en-US" sz="2600" dirty="0">
                <a:solidFill>
                  <a:srgbClr val="383838"/>
                </a:solidFill>
                <a:latin typeface="Patrick Hand" pitchFamily="34" charset="0"/>
                <a:ea typeface="Patrick Hand" pitchFamily="34" charset="-122"/>
                <a:cs typeface="Patrick Hand" pitchFamily="34" charset="-120"/>
              </a:rPr>
              <a:t>Loss Progression Over Epochs</a:t>
            </a:r>
            <a:endParaRPr lang="en-US" sz="2600" dirty="0"/>
          </a:p>
        </p:txBody>
      </p:sp>
      <p:pic>
        <p:nvPicPr>
          <p:cNvPr id="3" name="Image 0" descr="preencoded.png">    </p:cNvPr>
          <p:cNvPicPr>
            <a:picLocks noChangeAspect="1"/>
          </p:cNvPicPr>
          <p:nvPr/>
        </p:nvPicPr>
        <p:blipFill>
          <a:blip r:embed="rId1"/>
          <a:stretch>
            <a:fillRect/>
          </a:stretch>
        </p:blipFill>
        <p:spPr>
          <a:xfrm>
            <a:off x="784979" y="1206460"/>
            <a:ext cx="13060323" cy="6814423"/>
          </a:xfrm>
          <a:prstGeom prst="rect">
            <a:avLst/>
          </a:prstGeom>
        </p:spPr>
      </p:pic>
      <p:sp>
        <p:nvSpPr>
          <p:cNvPr id="4" name="Shape 1"/>
          <p:cNvSpPr/>
          <p:nvPr/>
        </p:nvSpPr>
        <p:spPr>
          <a:xfrm>
            <a:off x="4463296" y="8020883"/>
            <a:ext cx="166330" cy="166330"/>
          </a:xfrm>
          <a:prstGeom prst="roundRect">
            <a:avLst>
              <a:gd name="adj" fmla="val 10995"/>
            </a:avLst>
          </a:prstGeom>
          <a:solidFill>
            <a:srgbClr val="262626"/>
          </a:solidFill>
          <a:ln/>
        </p:spPr>
      </p:sp>
      <p:sp>
        <p:nvSpPr>
          <p:cNvPr id="5" name="Text 2"/>
          <p:cNvSpPr/>
          <p:nvPr/>
        </p:nvSpPr>
        <p:spPr>
          <a:xfrm>
            <a:off x="4690586" y="8020883"/>
            <a:ext cx="346234" cy="166330"/>
          </a:xfrm>
          <a:prstGeom prst="rect">
            <a:avLst/>
          </a:prstGeom>
          <a:noFill/>
          <a:ln/>
        </p:spPr>
        <p:txBody>
          <a:bodyPr wrap="none" lIns="0" tIns="0" rIns="0" bIns="0" rtlCol="0" anchor="t"/>
          <a:lstStyle/>
          <a:p>
            <a:pPr algn="l" indent="0" marL="0">
              <a:lnSpc>
                <a:spcPts val="1300"/>
              </a:lnSpc>
              <a:buNone/>
            </a:pPr>
            <a:r>
              <a:rPr lang="en-US" sz="1300" dirty="0">
                <a:solidFill>
                  <a:srgbClr val="383838"/>
                </a:solidFill>
                <a:latin typeface="Patrick Hand" pitchFamily="34" charset="0"/>
                <a:ea typeface="Patrick Hand" pitchFamily="34" charset="-122"/>
                <a:cs typeface="Patrick Hand" pitchFamily="34" charset="-120"/>
              </a:rPr>
              <a:t>Epoch</a:t>
            </a:r>
            <a:endParaRPr lang="en-US" sz="1300" dirty="0"/>
          </a:p>
        </p:txBody>
      </p:sp>
      <p:sp>
        <p:nvSpPr>
          <p:cNvPr id="6" name="Shape 3"/>
          <p:cNvSpPr/>
          <p:nvPr/>
        </p:nvSpPr>
        <p:spPr>
          <a:xfrm>
            <a:off x="6894076" y="8020883"/>
            <a:ext cx="166330" cy="166330"/>
          </a:xfrm>
          <a:prstGeom prst="roundRect">
            <a:avLst>
              <a:gd name="adj" fmla="val 10995"/>
            </a:avLst>
          </a:prstGeom>
          <a:solidFill>
            <a:srgbClr val="494949"/>
          </a:solidFill>
          <a:ln/>
        </p:spPr>
      </p:sp>
      <p:sp>
        <p:nvSpPr>
          <p:cNvPr id="7" name="Text 4"/>
          <p:cNvSpPr/>
          <p:nvPr/>
        </p:nvSpPr>
        <p:spPr>
          <a:xfrm>
            <a:off x="7121366" y="8020883"/>
            <a:ext cx="614839" cy="166330"/>
          </a:xfrm>
          <a:prstGeom prst="rect">
            <a:avLst/>
          </a:prstGeom>
          <a:noFill/>
          <a:ln/>
        </p:spPr>
        <p:txBody>
          <a:bodyPr wrap="none" lIns="0" tIns="0" rIns="0" bIns="0" rtlCol="0" anchor="t"/>
          <a:lstStyle/>
          <a:p>
            <a:pPr algn="l" indent="0" marL="0">
              <a:lnSpc>
                <a:spcPts val="1300"/>
              </a:lnSpc>
              <a:buNone/>
            </a:pPr>
            <a:r>
              <a:rPr lang="en-US" sz="1300" dirty="0">
                <a:solidFill>
                  <a:srgbClr val="383838"/>
                </a:solidFill>
                <a:latin typeface="Patrick Hand" pitchFamily="34" charset="0"/>
                <a:ea typeface="Patrick Hand" pitchFamily="34" charset="-122"/>
                <a:cs typeface="Patrick Hand" pitchFamily="34" charset="-120"/>
              </a:rPr>
              <a:t>Train Loss</a:t>
            </a:r>
            <a:endParaRPr lang="en-US" sz="1300" dirty="0"/>
          </a:p>
        </p:txBody>
      </p:sp>
      <p:sp>
        <p:nvSpPr>
          <p:cNvPr id="8" name="Shape 5"/>
          <p:cNvSpPr/>
          <p:nvPr/>
        </p:nvSpPr>
        <p:spPr>
          <a:xfrm>
            <a:off x="9593461" y="8020883"/>
            <a:ext cx="166330" cy="166330"/>
          </a:xfrm>
          <a:prstGeom prst="roundRect">
            <a:avLst>
              <a:gd name="adj" fmla="val 10995"/>
            </a:avLst>
          </a:prstGeom>
          <a:solidFill>
            <a:srgbClr val="6C6C6C"/>
          </a:solidFill>
          <a:ln/>
        </p:spPr>
      </p:sp>
      <p:sp>
        <p:nvSpPr>
          <p:cNvPr id="9" name="Text 6"/>
          <p:cNvSpPr/>
          <p:nvPr/>
        </p:nvSpPr>
        <p:spPr>
          <a:xfrm>
            <a:off x="9820751" y="8020883"/>
            <a:ext cx="902256" cy="166330"/>
          </a:xfrm>
          <a:prstGeom prst="rect">
            <a:avLst/>
          </a:prstGeom>
          <a:noFill/>
          <a:ln/>
        </p:spPr>
        <p:txBody>
          <a:bodyPr wrap="none" lIns="0" tIns="0" rIns="0" bIns="0" rtlCol="0" anchor="t"/>
          <a:lstStyle/>
          <a:p>
            <a:pPr algn="l" indent="0" marL="0">
              <a:lnSpc>
                <a:spcPts val="1300"/>
              </a:lnSpc>
              <a:buNone/>
            </a:pPr>
            <a:r>
              <a:rPr lang="en-US" sz="1300" dirty="0">
                <a:solidFill>
                  <a:srgbClr val="383838"/>
                </a:solidFill>
                <a:latin typeface="Patrick Hand" pitchFamily="34" charset="0"/>
                <a:ea typeface="Patrick Hand" pitchFamily="34" charset="-122"/>
                <a:cs typeface="Patrick Hand" pitchFamily="34" charset="-120"/>
              </a:rPr>
              <a:t>Validation Loss</a:t>
            </a:r>
            <a:endParaRPr lang="en-US" sz="1300" dirty="0"/>
          </a:p>
        </p:txBody>
      </p:sp>
      <p:sp>
        <p:nvSpPr>
          <p:cNvPr id="10" name="Text 7"/>
          <p:cNvSpPr/>
          <p:nvPr/>
        </p:nvSpPr>
        <p:spPr>
          <a:xfrm>
            <a:off x="784979" y="8707398"/>
            <a:ext cx="13060323" cy="532448"/>
          </a:xfrm>
          <a:prstGeom prst="rect">
            <a:avLst/>
          </a:prstGeom>
          <a:noFill/>
          <a:ln/>
        </p:spPr>
        <p:txBody>
          <a:bodyPr wrap="square" lIns="0" tIns="0" rIns="0" bIns="0" rtlCol="0" anchor="t"/>
          <a:lstStyle/>
          <a:p>
            <a:pPr algn="l" indent="0" marL="0">
              <a:lnSpc>
                <a:spcPts val="2050"/>
              </a:lnSpc>
              <a:buNone/>
            </a:pPr>
            <a:r>
              <a:rPr lang="en-US" sz="1300" dirty="0">
                <a:solidFill>
                  <a:srgbClr val="383838"/>
                </a:solidFill>
                <a:latin typeface="Patrick Hand" pitchFamily="34" charset="0"/>
                <a:ea typeface="Patrick Hand" pitchFamily="34" charset="-122"/>
                <a:cs typeface="Patrick Hand" pitchFamily="34" charset="-120"/>
              </a:rPr>
              <a:t>The line chart illustrates the model's convergence, showing how both training and validation loss steadily decrease with each epoch. This indicates the model is effectively learning and improving its fit to the data without significant overfitting.</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84979" y="450413"/>
            <a:ext cx="3276362" cy="409575"/>
          </a:xfrm>
          <a:prstGeom prst="rect">
            <a:avLst/>
          </a:prstGeom>
          <a:noFill/>
          <a:ln/>
        </p:spPr>
        <p:txBody>
          <a:bodyPr wrap="none" lIns="0" tIns="0" rIns="0" bIns="0" rtlCol="0" anchor="t"/>
          <a:lstStyle/>
          <a:p>
            <a:pPr algn="l" indent="0" marL="0">
              <a:lnSpc>
                <a:spcPts val="3200"/>
              </a:lnSpc>
              <a:buNone/>
            </a:pPr>
            <a:r>
              <a:rPr lang="en-US" sz="2550" dirty="0">
                <a:solidFill>
                  <a:srgbClr val="383838"/>
                </a:solidFill>
                <a:latin typeface="Patrick Hand" pitchFamily="34" charset="0"/>
                <a:ea typeface="Patrick Hand" pitchFamily="34" charset="-122"/>
                <a:cs typeface="Patrick Hand" pitchFamily="34" charset="-120"/>
              </a:rPr>
              <a:t>PSNR &amp; SSIM Evolution</a:t>
            </a:r>
            <a:endParaRPr lang="en-US" sz="2550" dirty="0"/>
          </a:p>
        </p:txBody>
      </p:sp>
      <p:pic>
        <p:nvPicPr>
          <p:cNvPr id="3" name="Image 0" descr="preencoded.png">    </p:cNvPr>
          <p:cNvPicPr>
            <a:picLocks noChangeAspect="1"/>
          </p:cNvPicPr>
          <p:nvPr/>
        </p:nvPicPr>
        <p:blipFill>
          <a:blip r:embed="rId1"/>
          <a:stretch>
            <a:fillRect/>
          </a:stretch>
        </p:blipFill>
        <p:spPr>
          <a:xfrm>
            <a:off x="784979" y="1187529"/>
            <a:ext cx="13060323" cy="6822281"/>
          </a:xfrm>
          <a:prstGeom prst="rect">
            <a:avLst/>
          </a:prstGeom>
        </p:spPr>
      </p:pic>
      <p:sp>
        <p:nvSpPr>
          <p:cNvPr id="4" name="Shape 1"/>
          <p:cNvSpPr/>
          <p:nvPr/>
        </p:nvSpPr>
        <p:spPr>
          <a:xfrm>
            <a:off x="4471392" y="8009811"/>
            <a:ext cx="163711" cy="163711"/>
          </a:xfrm>
          <a:prstGeom prst="roundRect">
            <a:avLst>
              <a:gd name="adj" fmla="val 11171"/>
            </a:avLst>
          </a:prstGeom>
          <a:solidFill>
            <a:srgbClr val="262626"/>
          </a:solidFill>
          <a:ln/>
        </p:spPr>
      </p:sp>
      <p:sp>
        <p:nvSpPr>
          <p:cNvPr id="5" name="Text 2"/>
          <p:cNvSpPr/>
          <p:nvPr/>
        </p:nvSpPr>
        <p:spPr>
          <a:xfrm>
            <a:off x="4696063" y="8009811"/>
            <a:ext cx="340757" cy="163711"/>
          </a:xfrm>
          <a:prstGeom prst="rect">
            <a:avLst/>
          </a:prstGeom>
          <a:noFill/>
          <a:ln/>
        </p:spPr>
        <p:txBody>
          <a:bodyPr wrap="none" lIns="0" tIns="0" rIns="0" bIns="0" rtlCol="0" anchor="t"/>
          <a:lstStyle/>
          <a:p>
            <a:pPr algn="l" indent="0" marL="0">
              <a:lnSpc>
                <a:spcPts val="1250"/>
              </a:lnSpc>
              <a:buNone/>
            </a:pPr>
            <a:r>
              <a:rPr lang="en-US" sz="1250" dirty="0">
                <a:solidFill>
                  <a:srgbClr val="383838"/>
                </a:solidFill>
                <a:latin typeface="Patrick Hand" pitchFamily="34" charset="0"/>
                <a:ea typeface="Patrick Hand" pitchFamily="34" charset="-122"/>
                <a:cs typeface="Patrick Hand" pitchFamily="34" charset="-120"/>
              </a:rPr>
              <a:t>Epoch</a:t>
            </a:r>
            <a:endParaRPr lang="en-US" sz="1250" dirty="0"/>
          </a:p>
        </p:txBody>
      </p:sp>
      <p:sp>
        <p:nvSpPr>
          <p:cNvPr id="6" name="Shape 3"/>
          <p:cNvSpPr/>
          <p:nvPr/>
        </p:nvSpPr>
        <p:spPr>
          <a:xfrm>
            <a:off x="7045047" y="8009811"/>
            <a:ext cx="163711" cy="163711"/>
          </a:xfrm>
          <a:prstGeom prst="roundRect">
            <a:avLst>
              <a:gd name="adj" fmla="val 11171"/>
            </a:avLst>
          </a:prstGeom>
          <a:solidFill>
            <a:srgbClr val="494949"/>
          </a:solidFill>
          <a:ln/>
        </p:spPr>
      </p:sp>
      <p:sp>
        <p:nvSpPr>
          <p:cNvPr id="7" name="Text 4"/>
          <p:cNvSpPr/>
          <p:nvPr/>
        </p:nvSpPr>
        <p:spPr>
          <a:xfrm>
            <a:off x="7269718" y="8009811"/>
            <a:ext cx="315397" cy="163711"/>
          </a:xfrm>
          <a:prstGeom prst="rect">
            <a:avLst/>
          </a:prstGeom>
          <a:noFill/>
          <a:ln/>
        </p:spPr>
        <p:txBody>
          <a:bodyPr wrap="none" lIns="0" tIns="0" rIns="0" bIns="0" rtlCol="0" anchor="t"/>
          <a:lstStyle/>
          <a:p>
            <a:pPr algn="l" indent="0" marL="0">
              <a:lnSpc>
                <a:spcPts val="1250"/>
              </a:lnSpc>
              <a:buNone/>
            </a:pPr>
            <a:r>
              <a:rPr lang="en-US" sz="1250" dirty="0">
                <a:solidFill>
                  <a:srgbClr val="383838"/>
                </a:solidFill>
                <a:latin typeface="Patrick Hand" pitchFamily="34" charset="0"/>
                <a:ea typeface="Patrick Hand" pitchFamily="34" charset="-122"/>
                <a:cs typeface="Patrick Hand" pitchFamily="34" charset="-120"/>
              </a:rPr>
              <a:t>PSNR</a:t>
            </a:r>
            <a:endParaRPr lang="en-US" sz="1250" dirty="0"/>
          </a:p>
        </p:txBody>
      </p:sp>
      <p:sp>
        <p:nvSpPr>
          <p:cNvPr id="8" name="Shape 5"/>
          <p:cNvSpPr/>
          <p:nvPr/>
        </p:nvSpPr>
        <p:spPr>
          <a:xfrm>
            <a:off x="9593461" y="8009811"/>
            <a:ext cx="163711" cy="163711"/>
          </a:xfrm>
          <a:prstGeom prst="roundRect">
            <a:avLst>
              <a:gd name="adj" fmla="val 11171"/>
            </a:avLst>
          </a:prstGeom>
          <a:solidFill>
            <a:srgbClr val="6C6C6C"/>
          </a:solidFill>
          <a:ln/>
        </p:spPr>
      </p:sp>
      <p:sp>
        <p:nvSpPr>
          <p:cNvPr id="9" name="Text 6"/>
          <p:cNvSpPr/>
          <p:nvPr/>
        </p:nvSpPr>
        <p:spPr>
          <a:xfrm>
            <a:off x="9818132" y="8009811"/>
            <a:ext cx="286226" cy="163711"/>
          </a:xfrm>
          <a:prstGeom prst="rect">
            <a:avLst/>
          </a:prstGeom>
          <a:noFill/>
          <a:ln/>
        </p:spPr>
        <p:txBody>
          <a:bodyPr wrap="none" lIns="0" tIns="0" rIns="0" bIns="0" rtlCol="0" anchor="t"/>
          <a:lstStyle/>
          <a:p>
            <a:pPr algn="l" indent="0" marL="0">
              <a:lnSpc>
                <a:spcPts val="1250"/>
              </a:lnSpc>
              <a:buNone/>
            </a:pPr>
            <a:r>
              <a:rPr lang="en-US" sz="1250" dirty="0">
                <a:solidFill>
                  <a:srgbClr val="383838"/>
                </a:solidFill>
                <a:latin typeface="Patrick Hand" pitchFamily="34" charset="0"/>
                <a:ea typeface="Patrick Hand" pitchFamily="34" charset="-122"/>
                <a:cs typeface="Patrick Hand" pitchFamily="34" charset="-120"/>
              </a:rPr>
              <a:t>SSIM</a:t>
            </a:r>
            <a:endParaRPr lang="en-US" sz="1250" dirty="0"/>
          </a:p>
        </p:txBody>
      </p:sp>
      <p:sp>
        <p:nvSpPr>
          <p:cNvPr id="10" name="Text 7"/>
          <p:cNvSpPr/>
          <p:nvPr/>
        </p:nvSpPr>
        <p:spPr>
          <a:xfrm>
            <a:off x="784979" y="8685490"/>
            <a:ext cx="13060323" cy="524113"/>
          </a:xfrm>
          <a:prstGeom prst="rect">
            <a:avLst/>
          </a:prstGeom>
          <a:noFill/>
          <a:ln/>
        </p:spPr>
        <p:txBody>
          <a:bodyPr wrap="square" lIns="0" tIns="0" rIns="0" bIns="0" rtlCol="0" anchor="t"/>
          <a:lstStyle/>
          <a:p>
            <a:pPr algn="l" indent="0" marL="0">
              <a:lnSpc>
                <a:spcPts val="2050"/>
              </a:lnSpc>
              <a:buNone/>
            </a:pPr>
            <a:r>
              <a:rPr lang="en-US" sz="1250" dirty="0">
                <a:solidFill>
                  <a:srgbClr val="383838"/>
                </a:solidFill>
                <a:latin typeface="Patrick Hand" pitchFamily="34" charset="0"/>
                <a:ea typeface="Patrick Hand" pitchFamily="34" charset="-122"/>
                <a:cs typeface="Patrick Hand" pitchFamily="34" charset="-120"/>
              </a:rPr>
              <a:t>This chart tracks the improvement of PSNR and SSIM scores throughout training. Rising PSNR values signify higher image quality, while increasing SSIM scores indicate a greater perceived similarity to the ground truth. This trend confirms the model's effectiveness in enhancing image fidelity.</a:t>
            </a:r>
            <a:endParaRPr lang="en-US" sz="1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84979" y="530066"/>
            <a:ext cx="3992047" cy="481846"/>
          </a:xfrm>
          <a:prstGeom prst="rect">
            <a:avLst/>
          </a:prstGeom>
          <a:noFill/>
          <a:ln/>
        </p:spPr>
        <p:txBody>
          <a:bodyPr wrap="none" lIns="0" tIns="0" rIns="0" bIns="0" rtlCol="0" anchor="t"/>
          <a:lstStyle/>
          <a:p>
            <a:pPr algn="l" indent="0" marL="0">
              <a:lnSpc>
                <a:spcPts val="3750"/>
              </a:lnSpc>
              <a:buNone/>
            </a:pPr>
            <a:r>
              <a:rPr lang="en-US" sz="3000" dirty="0">
                <a:solidFill>
                  <a:srgbClr val="383838"/>
                </a:solidFill>
                <a:latin typeface="Patrick Hand" pitchFamily="34" charset="0"/>
                <a:ea typeface="Patrick Hand" pitchFamily="34" charset="-122"/>
                <a:cs typeface="Patrick Hand" pitchFamily="34" charset="-120"/>
              </a:rPr>
              <a:t>Image Comparison: Sample 1</a:t>
            </a:r>
            <a:endParaRPr lang="en-US" sz="3000" dirty="0"/>
          </a:p>
        </p:txBody>
      </p:sp>
      <p:sp>
        <p:nvSpPr>
          <p:cNvPr id="3" name="Text 1"/>
          <p:cNvSpPr/>
          <p:nvPr/>
        </p:nvSpPr>
        <p:spPr>
          <a:xfrm>
            <a:off x="784979" y="1493758"/>
            <a:ext cx="1927622" cy="240863"/>
          </a:xfrm>
          <a:prstGeom prst="rect">
            <a:avLst/>
          </a:prstGeom>
          <a:noFill/>
          <a:ln/>
        </p:spPr>
        <p:txBody>
          <a:bodyPr wrap="none" lIns="0" tIns="0" rIns="0" bIns="0" rtlCol="0" anchor="t"/>
          <a:lstStyle/>
          <a:p>
            <a:pPr algn="l" indent="0" marL="0">
              <a:lnSpc>
                <a:spcPts val="1850"/>
              </a:lnSpc>
              <a:buNone/>
            </a:pPr>
            <a:r>
              <a:rPr lang="en-US" sz="1500" dirty="0">
                <a:solidFill>
                  <a:srgbClr val="383838"/>
                </a:solidFill>
                <a:latin typeface="Patrick Hand" pitchFamily="34" charset="0"/>
                <a:ea typeface="Patrick Hand" pitchFamily="34" charset="-122"/>
                <a:cs typeface="Patrick Hand" pitchFamily="34" charset="-120"/>
              </a:rPr>
              <a:t>Low-Resolution Input</a:t>
            </a:r>
            <a:endParaRPr lang="en-US" sz="1500" dirty="0"/>
          </a:p>
        </p:txBody>
      </p:sp>
      <p:pic>
        <p:nvPicPr>
          <p:cNvPr id="4" name="Image 0" descr="preencoded.png">    </p:cNvPr>
          <p:cNvPicPr>
            <a:picLocks noChangeAspect="1"/>
          </p:cNvPicPr>
          <p:nvPr/>
        </p:nvPicPr>
        <p:blipFill>
          <a:blip r:embed="rId1"/>
          <a:stretch>
            <a:fillRect/>
          </a:stretch>
        </p:blipFill>
        <p:spPr>
          <a:xfrm>
            <a:off x="784979" y="1951434"/>
            <a:ext cx="3994785" cy="3994785"/>
          </a:xfrm>
          <a:prstGeom prst="rect">
            <a:avLst/>
          </a:prstGeom>
        </p:spPr>
      </p:pic>
      <p:sp>
        <p:nvSpPr>
          <p:cNvPr id="5" name="Text 2"/>
          <p:cNvSpPr/>
          <p:nvPr/>
        </p:nvSpPr>
        <p:spPr>
          <a:xfrm>
            <a:off x="784979" y="6163032"/>
            <a:ext cx="3994785" cy="616744"/>
          </a:xfrm>
          <a:prstGeom prst="rect">
            <a:avLst/>
          </a:prstGeom>
          <a:noFill/>
          <a:ln/>
        </p:spPr>
        <p:txBody>
          <a:bodyPr wrap="square" lIns="0" tIns="0" rIns="0" bIns="0" rtlCol="0" anchor="t"/>
          <a:lstStyle/>
          <a:p>
            <a:pPr algn="l" indent="0" marL="0">
              <a:lnSpc>
                <a:spcPts val="2400"/>
              </a:lnSpc>
              <a:buNone/>
            </a:pPr>
            <a:r>
              <a:rPr lang="en-US" sz="1500" dirty="0">
                <a:solidFill>
                  <a:srgbClr val="383838"/>
                </a:solidFill>
                <a:latin typeface="Patrick Hand" pitchFamily="34" charset="0"/>
                <a:ea typeface="Patrick Hand" pitchFamily="34" charset="-122"/>
                <a:cs typeface="Patrick Hand" pitchFamily="34" charset="-120"/>
              </a:rPr>
              <a:t>The initial input image, demonstrating significant blurriness and lack of detail.</a:t>
            </a:r>
            <a:endParaRPr lang="en-US" sz="1500" dirty="0"/>
          </a:p>
        </p:txBody>
      </p:sp>
      <p:sp>
        <p:nvSpPr>
          <p:cNvPr id="6" name="Text 3"/>
          <p:cNvSpPr/>
          <p:nvPr/>
        </p:nvSpPr>
        <p:spPr>
          <a:xfrm>
            <a:off x="5257681" y="1493758"/>
            <a:ext cx="1927622" cy="240863"/>
          </a:xfrm>
          <a:prstGeom prst="rect">
            <a:avLst/>
          </a:prstGeom>
          <a:noFill/>
          <a:ln/>
        </p:spPr>
        <p:txBody>
          <a:bodyPr wrap="none" lIns="0" tIns="0" rIns="0" bIns="0" rtlCol="0" anchor="t"/>
          <a:lstStyle/>
          <a:p>
            <a:pPr algn="l" indent="0" marL="0">
              <a:lnSpc>
                <a:spcPts val="1850"/>
              </a:lnSpc>
              <a:buNone/>
            </a:pPr>
            <a:r>
              <a:rPr lang="en-US" sz="1500" dirty="0">
                <a:solidFill>
                  <a:srgbClr val="383838"/>
                </a:solidFill>
                <a:latin typeface="Patrick Hand" pitchFamily="34" charset="0"/>
                <a:ea typeface="Patrick Hand" pitchFamily="34" charset="-122"/>
                <a:cs typeface="Patrick Hand" pitchFamily="34" charset="-120"/>
              </a:rPr>
              <a:t>Restored Output</a:t>
            </a:r>
            <a:endParaRPr lang="en-US" sz="1500" dirty="0"/>
          </a:p>
        </p:txBody>
      </p:sp>
      <p:pic>
        <p:nvPicPr>
          <p:cNvPr id="7" name="Image 1" descr="preencoded.png">    </p:cNvPr>
          <p:cNvPicPr>
            <a:picLocks noChangeAspect="1"/>
          </p:cNvPicPr>
          <p:nvPr/>
        </p:nvPicPr>
        <p:blipFill>
          <a:blip r:embed="rId2"/>
          <a:stretch>
            <a:fillRect/>
          </a:stretch>
        </p:blipFill>
        <p:spPr>
          <a:xfrm>
            <a:off x="5257681" y="1951434"/>
            <a:ext cx="3994785" cy="3994785"/>
          </a:xfrm>
          <a:prstGeom prst="rect">
            <a:avLst/>
          </a:prstGeom>
        </p:spPr>
      </p:pic>
      <p:sp>
        <p:nvSpPr>
          <p:cNvPr id="8" name="Text 4"/>
          <p:cNvSpPr/>
          <p:nvPr/>
        </p:nvSpPr>
        <p:spPr>
          <a:xfrm>
            <a:off x="5257681" y="6163032"/>
            <a:ext cx="3994785" cy="616744"/>
          </a:xfrm>
          <a:prstGeom prst="rect">
            <a:avLst/>
          </a:prstGeom>
          <a:noFill/>
          <a:ln/>
        </p:spPr>
        <p:txBody>
          <a:bodyPr wrap="square" lIns="0" tIns="0" rIns="0" bIns="0" rtlCol="0" anchor="t"/>
          <a:lstStyle/>
          <a:p>
            <a:pPr algn="l" indent="0" marL="0">
              <a:lnSpc>
                <a:spcPts val="2400"/>
              </a:lnSpc>
              <a:buNone/>
            </a:pPr>
            <a:r>
              <a:rPr lang="en-US" sz="1500" dirty="0">
                <a:solidFill>
                  <a:srgbClr val="383838"/>
                </a:solidFill>
                <a:latin typeface="Patrick Hand" pitchFamily="34" charset="0"/>
                <a:ea typeface="Patrick Hand" pitchFamily="34" charset="-122"/>
                <a:cs typeface="Patrick Hand" pitchFamily="34" charset="-120"/>
              </a:rPr>
              <a:t>The image after model processing. There's still noticeable blur, suggesting room for refinement.</a:t>
            </a:r>
            <a:endParaRPr lang="en-US" sz="1500" dirty="0"/>
          </a:p>
        </p:txBody>
      </p:sp>
      <p:sp>
        <p:nvSpPr>
          <p:cNvPr id="9" name="Text 5"/>
          <p:cNvSpPr/>
          <p:nvPr/>
        </p:nvSpPr>
        <p:spPr>
          <a:xfrm>
            <a:off x="9730383" y="1493758"/>
            <a:ext cx="2191345" cy="240863"/>
          </a:xfrm>
          <a:prstGeom prst="rect">
            <a:avLst/>
          </a:prstGeom>
          <a:noFill/>
          <a:ln/>
        </p:spPr>
        <p:txBody>
          <a:bodyPr wrap="none" lIns="0" tIns="0" rIns="0" bIns="0" rtlCol="0" anchor="t"/>
          <a:lstStyle/>
          <a:p>
            <a:pPr algn="l" indent="0" marL="0">
              <a:lnSpc>
                <a:spcPts val="1850"/>
              </a:lnSpc>
              <a:buNone/>
            </a:pPr>
            <a:r>
              <a:rPr lang="en-US" sz="1500" dirty="0">
                <a:solidFill>
                  <a:srgbClr val="383838"/>
                </a:solidFill>
                <a:latin typeface="Patrick Hand" pitchFamily="34" charset="0"/>
                <a:ea typeface="Patrick Hand" pitchFamily="34" charset="-122"/>
                <a:cs typeface="Patrick Hand" pitchFamily="34" charset="-120"/>
              </a:rPr>
              <a:t>Ground Truth (High-Resolution)</a:t>
            </a:r>
            <a:endParaRPr lang="en-US" sz="1500" dirty="0"/>
          </a:p>
        </p:txBody>
      </p:sp>
      <p:pic>
        <p:nvPicPr>
          <p:cNvPr id="10" name="Image 2" descr="preencoded.png">    </p:cNvPr>
          <p:cNvPicPr>
            <a:picLocks noChangeAspect="1"/>
          </p:cNvPicPr>
          <p:nvPr/>
        </p:nvPicPr>
        <p:blipFill>
          <a:blip r:embed="rId3"/>
          <a:stretch>
            <a:fillRect/>
          </a:stretch>
        </p:blipFill>
        <p:spPr>
          <a:xfrm>
            <a:off x="9730383" y="1951434"/>
            <a:ext cx="4130040" cy="4130040"/>
          </a:xfrm>
          <a:prstGeom prst="rect">
            <a:avLst/>
          </a:prstGeom>
        </p:spPr>
      </p:pic>
      <p:sp>
        <p:nvSpPr>
          <p:cNvPr id="11" name="Text 6"/>
          <p:cNvSpPr/>
          <p:nvPr/>
        </p:nvSpPr>
        <p:spPr>
          <a:xfrm>
            <a:off x="9730383" y="6298287"/>
            <a:ext cx="4130040" cy="616744"/>
          </a:xfrm>
          <a:prstGeom prst="rect">
            <a:avLst/>
          </a:prstGeom>
          <a:noFill/>
          <a:ln/>
        </p:spPr>
        <p:txBody>
          <a:bodyPr wrap="square" lIns="0" tIns="0" rIns="0" bIns="0" rtlCol="0" anchor="t"/>
          <a:lstStyle/>
          <a:p>
            <a:pPr algn="l" indent="0" marL="0">
              <a:lnSpc>
                <a:spcPts val="2400"/>
              </a:lnSpc>
              <a:buNone/>
            </a:pPr>
            <a:r>
              <a:rPr lang="en-US" sz="1500" dirty="0">
                <a:solidFill>
                  <a:srgbClr val="383838"/>
                </a:solidFill>
                <a:latin typeface="Patrick Hand" pitchFamily="34" charset="0"/>
                <a:ea typeface="Patrick Hand" pitchFamily="34" charset="-122"/>
                <a:cs typeface="Patrick Hand" pitchFamily="34" charset="-120"/>
              </a:rPr>
              <a:t>The original, high-quality image used as the benchmark for restoration, showcasing desired clarity.</a:t>
            </a:r>
            <a:endParaRPr lang="en-US" sz="1500" dirty="0"/>
          </a:p>
        </p:txBody>
      </p:sp>
      <p:sp>
        <p:nvSpPr>
          <p:cNvPr id="12" name="Text 7"/>
          <p:cNvSpPr/>
          <p:nvPr/>
        </p:nvSpPr>
        <p:spPr>
          <a:xfrm>
            <a:off x="784979" y="7305318"/>
            <a:ext cx="13060323" cy="616744"/>
          </a:xfrm>
          <a:prstGeom prst="rect">
            <a:avLst/>
          </a:prstGeom>
          <a:noFill/>
          <a:ln/>
        </p:spPr>
        <p:txBody>
          <a:bodyPr wrap="square" lIns="0" tIns="0" rIns="0" bIns="0" rtlCol="0" anchor="t"/>
          <a:lstStyle/>
          <a:p>
            <a:pPr algn="l" indent="0" marL="0">
              <a:lnSpc>
                <a:spcPts val="2400"/>
              </a:lnSpc>
              <a:buNone/>
            </a:pPr>
            <a:r>
              <a:rPr lang="en-US" sz="1500" dirty="0">
                <a:solidFill>
                  <a:srgbClr val="383838"/>
                </a:solidFill>
                <a:latin typeface="Patrick Hand" pitchFamily="34" charset="0"/>
                <a:ea typeface="Patrick Hand" pitchFamily="34" charset="-122"/>
                <a:cs typeface="Patrick Hand" pitchFamily="34" charset="-120"/>
              </a:rPr>
              <a:t>This comparison visually highlights the progress and remaining challenges in the image restoration process. The restored image is still quite far from the ground truth, indicating a need for model enhancements.</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1442442"/>
            <a:ext cx="4937760" cy="617101"/>
          </a:xfrm>
          <a:prstGeom prst="rect">
            <a:avLst/>
          </a:prstGeom>
          <a:noFill/>
          <a:ln/>
        </p:spPr>
        <p:txBody>
          <a:bodyPr wrap="none" lIns="0" tIns="0" rIns="0" bIns="0" rtlCol="0" anchor="t"/>
          <a:lstStyle/>
          <a:p>
            <a:pPr algn="l" indent="0" marL="0">
              <a:lnSpc>
                <a:spcPts val="4850"/>
              </a:lnSpc>
              <a:buNone/>
            </a:pPr>
            <a:r>
              <a:rPr lang="en-US" sz="3850" dirty="0">
                <a:solidFill>
                  <a:srgbClr val="383838"/>
                </a:solidFill>
                <a:latin typeface="Patrick Hand" pitchFamily="34" charset="0"/>
                <a:ea typeface="Patrick Hand" pitchFamily="34" charset="-122"/>
                <a:cs typeface="Patrick Hand" pitchFamily="34" charset="-120"/>
              </a:rPr>
              <a:t>Final Evaluation Metrics</a:t>
            </a:r>
            <a:endParaRPr lang="en-US" sz="3850" dirty="0"/>
          </a:p>
        </p:txBody>
      </p:sp>
      <p:sp>
        <p:nvSpPr>
          <p:cNvPr id="3" name="Text 1"/>
          <p:cNvSpPr/>
          <p:nvPr/>
        </p:nvSpPr>
        <p:spPr>
          <a:xfrm>
            <a:off x="864037" y="2553295"/>
            <a:ext cx="12902327"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At the culmination of the training process, the model achieved the following key performance indicators:</a:t>
            </a:r>
            <a:endParaRPr lang="en-US" sz="1900" dirty="0"/>
          </a:p>
        </p:txBody>
      </p:sp>
      <p:sp>
        <p:nvSpPr>
          <p:cNvPr id="4" name="Text 2"/>
          <p:cNvSpPr/>
          <p:nvPr/>
        </p:nvSpPr>
        <p:spPr>
          <a:xfrm>
            <a:off x="864037" y="3349347"/>
            <a:ext cx="6296858" cy="814626"/>
          </a:xfrm>
          <a:prstGeom prst="rect">
            <a:avLst/>
          </a:prstGeom>
          <a:noFill/>
          <a:ln/>
        </p:spPr>
        <p:txBody>
          <a:bodyPr wrap="none" lIns="0" tIns="0" rIns="0" bIns="0" rtlCol="0" anchor="t"/>
          <a:lstStyle/>
          <a:p>
            <a:pPr algn="ctr" indent="0" marL="0">
              <a:lnSpc>
                <a:spcPts val="6400"/>
              </a:lnSpc>
              <a:buNone/>
            </a:pPr>
            <a:r>
              <a:rPr lang="en-US" sz="6400" dirty="0">
                <a:solidFill>
                  <a:srgbClr val="383838"/>
                </a:solidFill>
                <a:latin typeface="Patrick Hand" pitchFamily="34" charset="0"/>
                <a:ea typeface="Patrick Hand" pitchFamily="34" charset="-122"/>
                <a:cs typeface="Patrick Hand" pitchFamily="34" charset="-120"/>
              </a:rPr>
              <a:t>31.2</a:t>
            </a:r>
            <a:endParaRPr lang="en-US" sz="6400" dirty="0"/>
          </a:p>
        </p:txBody>
      </p:sp>
      <p:sp>
        <p:nvSpPr>
          <p:cNvPr id="5" name="Text 3"/>
          <p:cNvSpPr/>
          <p:nvPr/>
        </p:nvSpPr>
        <p:spPr>
          <a:xfrm>
            <a:off x="2777966" y="4472464"/>
            <a:ext cx="2468880" cy="308610"/>
          </a:xfrm>
          <a:prstGeom prst="rect">
            <a:avLst/>
          </a:prstGeom>
          <a:noFill/>
          <a:ln/>
        </p:spPr>
        <p:txBody>
          <a:bodyPr wrap="none" lIns="0" tIns="0" rIns="0" bIns="0" rtlCol="0" anchor="t"/>
          <a:lstStyle/>
          <a:p>
            <a:pPr algn="ctr" indent="0" marL="0">
              <a:lnSpc>
                <a:spcPts val="2400"/>
              </a:lnSpc>
              <a:buNone/>
            </a:pPr>
            <a:r>
              <a:rPr lang="en-US" sz="1900" dirty="0">
                <a:solidFill>
                  <a:srgbClr val="383838"/>
                </a:solidFill>
                <a:latin typeface="Patrick Hand" pitchFamily="34" charset="0"/>
                <a:ea typeface="Patrick Hand" pitchFamily="34" charset="-122"/>
                <a:cs typeface="Patrick Hand" pitchFamily="34" charset="-120"/>
              </a:rPr>
              <a:t>Final PSNR</a:t>
            </a:r>
            <a:endParaRPr lang="en-US" sz="1900" dirty="0"/>
          </a:p>
        </p:txBody>
      </p:sp>
      <p:sp>
        <p:nvSpPr>
          <p:cNvPr id="6" name="Text 4"/>
          <p:cNvSpPr/>
          <p:nvPr/>
        </p:nvSpPr>
        <p:spPr>
          <a:xfrm>
            <a:off x="864037" y="4929188"/>
            <a:ext cx="6296858" cy="1185148"/>
          </a:xfrm>
          <a:prstGeom prst="rect">
            <a:avLst/>
          </a:prstGeom>
          <a:noFill/>
          <a:ln/>
        </p:spPr>
        <p:txBody>
          <a:bodyPr wrap="square" lIns="0" tIns="0" rIns="0" bIns="0" rtlCol="0" anchor="t"/>
          <a:lstStyle/>
          <a:p>
            <a:pPr algn="ctr"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A high PSNR value of 31.2 dB demonstrates the model's ability to reduce noise and enhance the signal quality of restored images. But the values must be higher</a:t>
            </a:r>
            <a:endParaRPr lang="en-US" sz="1900" dirty="0"/>
          </a:p>
        </p:txBody>
      </p:sp>
      <p:sp>
        <p:nvSpPr>
          <p:cNvPr id="7" name="Text 5"/>
          <p:cNvSpPr/>
          <p:nvPr/>
        </p:nvSpPr>
        <p:spPr>
          <a:xfrm>
            <a:off x="7469505" y="3349347"/>
            <a:ext cx="6296858" cy="814626"/>
          </a:xfrm>
          <a:prstGeom prst="rect">
            <a:avLst/>
          </a:prstGeom>
          <a:noFill/>
          <a:ln/>
        </p:spPr>
        <p:txBody>
          <a:bodyPr wrap="none" lIns="0" tIns="0" rIns="0" bIns="0" rtlCol="0" anchor="t"/>
          <a:lstStyle/>
          <a:p>
            <a:pPr algn="ctr" indent="0" marL="0">
              <a:lnSpc>
                <a:spcPts val="6400"/>
              </a:lnSpc>
              <a:buNone/>
            </a:pPr>
            <a:r>
              <a:rPr lang="en-US" sz="6400" dirty="0">
                <a:solidFill>
                  <a:srgbClr val="383838"/>
                </a:solidFill>
                <a:latin typeface="Patrick Hand" pitchFamily="34" charset="0"/>
                <a:ea typeface="Patrick Hand" pitchFamily="34" charset="-122"/>
                <a:cs typeface="Patrick Hand" pitchFamily="34" charset="-120"/>
              </a:rPr>
              <a:t>0.87</a:t>
            </a:r>
            <a:endParaRPr lang="en-US" sz="6400" dirty="0"/>
          </a:p>
        </p:txBody>
      </p:sp>
      <p:sp>
        <p:nvSpPr>
          <p:cNvPr id="8" name="Text 6"/>
          <p:cNvSpPr/>
          <p:nvPr/>
        </p:nvSpPr>
        <p:spPr>
          <a:xfrm>
            <a:off x="9383435" y="4472464"/>
            <a:ext cx="2468880" cy="308610"/>
          </a:xfrm>
          <a:prstGeom prst="rect">
            <a:avLst/>
          </a:prstGeom>
          <a:noFill/>
          <a:ln/>
        </p:spPr>
        <p:txBody>
          <a:bodyPr wrap="none" lIns="0" tIns="0" rIns="0" bIns="0" rtlCol="0" anchor="t"/>
          <a:lstStyle/>
          <a:p>
            <a:pPr algn="ctr" indent="0" marL="0">
              <a:lnSpc>
                <a:spcPts val="2400"/>
              </a:lnSpc>
              <a:buNone/>
            </a:pPr>
            <a:r>
              <a:rPr lang="en-US" sz="1900" dirty="0">
                <a:solidFill>
                  <a:srgbClr val="383838"/>
                </a:solidFill>
                <a:latin typeface="Patrick Hand" pitchFamily="34" charset="0"/>
                <a:ea typeface="Patrick Hand" pitchFamily="34" charset="-122"/>
                <a:cs typeface="Patrick Hand" pitchFamily="34" charset="-120"/>
              </a:rPr>
              <a:t>Final SSIM</a:t>
            </a:r>
            <a:endParaRPr lang="en-US" sz="1900" dirty="0"/>
          </a:p>
        </p:txBody>
      </p:sp>
      <p:sp>
        <p:nvSpPr>
          <p:cNvPr id="9" name="Text 7"/>
          <p:cNvSpPr/>
          <p:nvPr/>
        </p:nvSpPr>
        <p:spPr>
          <a:xfrm>
            <a:off x="7469505" y="4929188"/>
            <a:ext cx="6296858" cy="1185148"/>
          </a:xfrm>
          <a:prstGeom prst="rect">
            <a:avLst/>
          </a:prstGeom>
          <a:noFill/>
          <a:ln/>
        </p:spPr>
        <p:txBody>
          <a:bodyPr wrap="square" lIns="0" tIns="0" rIns="0" bIns="0" rtlCol="0" anchor="t"/>
          <a:lstStyle/>
          <a:p>
            <a:pPr algn="ctr"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An SSIM score of 0.87 indicates strong structural similarity, meaning the restored images closely resemble the ground truth in terms of perceptual quality. This value has to be much lower</a:t>
            </a:r>
            <a:endParaRPr lang="en-US" sz="1900" dirty="0"/>
          </a:p>
        </p:txBody>
      </p:sp>
      <p:sp>
        <p:nvSpPr>
          <p:cNvPr id="10" name="Text 8"/>
          <p:cNvSpPr/>
          <p:nvPr/>
        </p:nvSpPr>
        <p:spPr>
          <a:xfrm>
            <a:off x="864037" y="6391989"/>
            <a:ext cx="12902327"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These final metrics provide a quantitative summary of the model's overall performance on the test dataset.</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1744980"/>
            <a:ext cx="4937760" cy="617101"/>
          </a:xfrm>
          <a:prstGeom prst="rect">
            <a:avLst/>
          </a:prstGeom>
          <a:noFill/>
          <a:ln/>
        </p:spPr>
        <p:txBody>
          <a:bodyPr wrap="none" lIns="0" tIns="0" rIns="0" bIns="0" rtlCol="0" anchor="t"/>
          <a:lstStyle/>
          <a:p>
            <a:pPr algn="l" indent="0" marL="0">
              <a:lnSpc>
                <a:spcPts val="4850"/>
              </a:lnSpc>
              <a:buNone/>
            </a:pPr>
            <a:r>
              <a:rPr lang="en-US" sz="3850" dirty="0">
                <a:solidFill>
                  <a:srgbClr val="383838"/>
                </a:solidFill>
                <a:latin typeface="Patrick Hand" pitchFamily="34" charset="0"/>
                <a:ea typeface="Patrick Hand" pitchFamily="34" charset="-122"/>
                <a:cs typeface="Patrick Hand" pitchFamily="34" charset="-120"/>
              </a:rPr>
              <a:t>Robust Error Handling</a:t>
            </a:r>
            <a:endParaRPr lang="en-US" sz="3850" dirty="0"/>
          </a:p>
        </p:txBody>
      </p:sp>
      <p:sp>
        <p:nvSpPr>
          <p:cNvPr id="3" name="Text 1"/>
          <p:cNvSpPr/>
          <p:nvPr/>
        </p:nvSpPr>
        <p:spPr>
          <a:xfrm>
            <a:off x="864037" y="2855833"/>
            <a:ext cx="12902327" cy="395049"/>
          </a:xfrm>
          <a:prstGeom prst="rect">
            <a:avLst/>
          </a:prstGeom>
          <a:noFill/>
          <a:ln/>
        </p:spPr>
        <p:txBody>
          <a:bodyPr wrap="non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To ensure the integrity and reliability of our image processing pipeline, we've implemented robust error handling mechanisms.</a:t>
            </a:r>
            <a:endParaRPr lang="en-US" sz="1900" dirty="0"/>
          </a:p>
        </p:txBody>
      </p:sp>
      <p:sp>
        <p:nvSpPr>
          <p:cNvPr id="4" name="Shape 2"/>
          <p:cNvSpPr/>
          <p:nvPr/>
        </p:nvSpPr>
        <p:spPr>
          <a:xfrm>
            <a:off x="864037" y="3528536"/>
            <a:ext cx="4136231" cy="2956084"/>
          </a:xfrm>
          <a:prstGeom prst="roundRect">
            <a:avLst>
              <a:gd name="adj" fmla="val 3508"/>
            </a:avLst>
          </a:prstGeom>
          <a:solidFill>
            <a:srgbClr val="E6E6E6"/>
          </a:solidFill>
          <a:ln w="15240">
            <a:solidFill>
              <a:srgbClr val="CCCCCC"/>
            </a:solidFill>
            <a:prstDash val="solid"/>
          </a:ln>
        </p:spPr>
      </p:sp>
      <p:sp>
        <p:nvSpPr>
          <p:cNvPr id="5" name="Text 3"/>
          <p:cNvSpPr/>
          <p:nvPr/>
        </p:nvSpPr>
        <p:spPr>
          <a:xfrm>
            <a:off x="1126093" y="3790593"/>
            <a:ext cx="2468880" cy="308610"/>
          </a:xfrm>
          <a:prstGeom prst="rect">
            <a:avLst/>
          </a:prstGeom>
          <a:noFill/>
          <a:ln/>
        </p:spPr>
        <p:txBody>
          <a:bodyPr wrap="none" lIns="0" tIns="0" rIns="0" bIns="0" rtlCol="0" anchor="t"/>
          <a:lstStyle/>
          <a:p>
            <a:pPr algn="l" indent="0" marL="0">
              <a:lnSpc>
                <a:spcPts val="2400"/>
              </a:lnSpc>
              <a:buNone/>
            </a:pPr>
            <a:r>
              <a:rPr lang="en-US" sz="1900" dirty="0">
                <a:solidFill>
                  <a:srgbClr val="383838"/>
                </a:solidFill>
                <a:latin typeface="Patrick Hand" pitchFamily="34" charset="0"/>
                <a:ea typeface="Patrick Hand" pitchFamily="34" charset="-122"/>
                <a:cs typeface="Patrick Hand" pitchFamily="34" charset="-120"/>
              </a:rPr>
              <a:t>Image Loading Checks</a:t>
            </a:r>
            <a:endParaRPr lang="en-US" sz="1900" dirty="0"/>
          </a:p>
        </p:txBody>
      </p:sp>
      <p:sp>
        <p:nvSpPr>
          <p:cNvPr id="6" name="Text 4"/>
          <p:cNvSpPr/>
          <p:nvPr/>
        </p:nvSpPr>
        <p:spPr>
          <a:xfrm>
            <a:off x="1126093" y="4247317"/>
            <a:ext cx="3612118" cy="1580198"/>
          </a:xfrm>
          <a:prstGeom prst="rect">
            <a:avLst/>
          </a:prstGeom>
          <a:noFill/>
          <a:ln/>
        </p:spPr>
        <p:txBody>
          <a:bodyPr wrap="squar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Comprehensive checks are in place to validate image file integrity and format, preventing processing errors due to corrupted or incompatible inputs.</a:t>
            </a:r>
            <a:endParaRPr lang="en-US" sz="1900" dirty="0"/>
          </a:p>
        </p:txBody>
      </p:sp>
      <p:sp>
        <p:nvSpPr>
          <p:cNvPr id="7" name="Shape 5"/>
          <p:cNvSpPr/>
          <p:nvPr/>
        </p:nvSpPr>
        <p:spPr>
          <a:xfrm>
            <a:off x="5247084" y="3528536"/>
            <a:ext cx="4136231" cy="2956084"/>
          </a:xfrm>
          <a:prstGeom prst="roundRect">
            <a:avLst>
              <a:gd name="adj" fmla="val 3508"/>
            </a:avLst>
          </a:prstGeom>
          <a:solidFill>
            <a:srgbClr val="E6E6E6"/>
          </a:solidFill>
          <a:ln w="15240">
            <a:solidFill>
              <a:srgbClr val="CCCCCC"/>
            </a:solidFill>
            <a:prstDash val="solid"/>
          </a:ln>
        </p:spPr>
      </p:sp>
      <p:sp>
        <p:nvSpPr>
          <p:cNvPr id="8" name="Text 6"/>
          <p:cNvSpPr/>
          <p:nvPr/>
        </p:nvSpPr>
        <p:spPr>
          <a:xfrm>
            <a:off x="5509141" y="3790593"/>
            <a:ext cx="2468880" cy="308610"/>
          </a:xfrm>
          <a:prstGeom prst="rect">
            <a:avLst/>
          </a:prstGeom>
          <a:noFill/>
          <a:ln/>
        </p:spPr>
        <p:txBody>
          <a:bodyPr wrap="none" lIns="0" tIns="0" rIns="0" bIns="0" rtlCol="0" anchor="t"/>
          <a:lstStyle/>
          <a:p>
            <a:pPr algn="l" indent="0" marL="0">
              <a:lnSpc>
                <a:spcPts val="2400"/>
              </a:lnSpc>
              <a:buNone/>
            </a:pPr>
            <a:r>
              <a:rPr lang="en-US" sz="1900" dirty="0">
                <a:solidFill>
                  <a:srgbClr val="383838"/>
                </a:solidFill>
                <a:latin typeface="Patrick Hand" pitchFamily="34" charset="0"/>
                <a:ea typeface="Patrick Hand" pitchFamily="34" charset="-122"/>
                <a:cs typeface="Patrick Hand" pitchFamily="34" charset="-120"/>
              </a:rPr>
              <a:t>Valid Input Assurance</a:t>
            </a:r>
            <a:endParaRPr lang="en-US" sz="1900" dirty="0"/>
          </a:p>
        </p:txBody>
      </p:sp>
      <p:sp>
        <p:nvSpPr>
          <p:cNvPr id="9" name="Text 7"/>
          <p:cNvSpPr/>
          <p:nvPr/>
        </p:nvSpPr>
        <p:spPr>
          <a:xfrm>
            <a:off x="5509141" y="4247317"/>
            <a:ext cx="3612118" cy="1580198"/>
          </a:xfrm>
          <a:prstGeom prst="rect">
            <a:avLst/>
          </a:prstGeom>
          <a:noFill/>
          <a:ln/>
        </p:spPr>
        <p:txBody>
          <a:bodyPr wrap="squar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Before any comparisons or metric calculations, strict validation ensures that all input images conform to the expected dimensions and data types.</a:t>
            </a:r>
            <a:endParaRPr lang="en-US" sz="1900" dirty="0"/>
          </a:p>
        </p:txBody>
      </p:sp>
      <p:sp>
        <p:nvSpPr>
          <p:cNvPr id="10" name="Shape 8"/>
          <p:cNvSpPr/>
          <p:nvPr/>
        </p:nvSpPr>
        <p:spPr>
          <a:xfrm>
            <a:off x="9630132" y="3528536"/>
            <a:ext cx="4136231" cy="2956084"/>
          </a:xfrm>
          <a:prstGeom prst="roundRect">
            <a:avLst>
              <a:gd name="adj" fmla="val 3508"/>
            </a:avLst>
          </a:prstGeom>
          <a:solidFill>
            <a:srgbClr val="E6E6E6"/>
          </a:solidFill>
          <a:ln w="15240">
            <a:solidFill>
              <a:srgbClr val="CCCCCC"/>
            </a:solidFill>
            <a:prstDash val="solid"/>
          </a:ln>
        </p:spPr>
      </p:sp>
      <p:sp>
        <p:nvSpPr>
          <p:cNvPr id="11" name="Text 9"/>
          <p:cNvSpPr/>
          <p:nvPr/>
        </p:nvSpPr>
        <p:spPr>
          <a:xfrm>
            <a:off x="9892189" y="3790593"/>
            <a:ext cx="2940129" cy="308610"/>
          </a:xfrm>
          <a:prstGeom prst="rect">
            <a:avLst/>
          </a:prstGeom>
          <a:noFill/>
          <a:ln/>
        </p:spPr>
        <p:txBody>
          <a:bodyPr wrap="none" lIns="0" tIns="0" rIns="0" bIns="0" rtlCol="0" anchor="t"/>
          <a:lstStyle/>
          <a:p>
            <a:pPr algn="l" indent="0" marL="0">
              <a:lnSpc>
                <a:spcPts val="2400"/>
              </a:lnSpc>
              <a:buNone/>
            </a:pPr>
            <a:r>
              <a:rPr lang="en-US" sz="1900" dirty="0">
                <a:solidFill>
                  <a:srgbClr val="383838"/>
                </a:solidFill>
                <a:latin typeface="Patrick Hand" pitchFamily="34" charset="0"/>
                <a:ea typeface="Patrick Hand" pitchFamily="34" charset="-122"/>
                <a:cs typeface="Patrick Hand" pitchFamily="34" charset="-120"/>
              </a:rPr>
              <a:t>OpenCV &amp; Matplotlib Integration</a:t>
            </a:r>
            <a:endParaRPr lang="en-US" sz="1900" dirty="0"/>
          </a:p>
        </p:txBody>
      </p:sp>
      <p:sp>
        <p:nvSpPr>
          <p:cNvPr id="12" name="Text 10"/>
          <p:cNvSpPr/>
          <p:nvPr/>
        </p:nvSpPr>
        <p:spPr>
          <a:xfrm>
            <a:off x="9892189" y="4247317"/>
            <a:ext cx="3612118" cy="1975247"/>
          </a:xfrm>
          <a:prstGeom prst="rect">
            <a:avLst/>
          </a:prstGeom>
          <a:noFill/>
          <a:ln/>
        </p:spPr>
        <p:txBody>
          <a:bodyPr wrap="square" lIns="0" tIns="0" rIns="0" bIns="0" rtlCol="0" anchor="t"/>
          <a:lstStyle/>
          <a:p>
            <a:pPr algn="l" indent="0" marL="0">
              <a:lnSpc>
                <a:spcPts val="3100"/>
              </a:lnSpc>
              <a:buNone/>
            </a:pPr>
            <a:r>
              <a:rPr lang="en-US" sz="1900" dirty="0">
                <a:solidFill>
                  <a:srgbClr val="383838"/>
                </a:solidFill>
                <a:latin typeface="Patrick Hand" pitchFamily="34" charset="0"/>
                <a:ea typeface="Patrick Hand" pitchFamily="34" charset="-122"/>
                <a:cs typeface="Patrick Hand" pitchFamily="34" charset="-120"/>
              </a:rPr>
              <a:t>Leveraging the robust capabilities of OpenCV for image processing and Matplotlib for visualisation, our system ensures accurate data handling and presentation.</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98219"/>
          </a:xfrm>
          <a:prstGeom prst="rect">
            <a:avLst/>
          </a:prstGeom>
        </p:spPr>
      </p:pic>
      <p:sp>
        <p:nvSpPr>
          <p:cNvPr id="3" name="Text 0"/>
          <p:cNvSpPr/>
          <p:nvPr/>
        </p:nvSpPr>
        <p:spPr>
          <a:xfrm>
            <a:off x="811411" y="3536990"/>
            <a:ext cx="4637127" cy="579596"/>
          </a:xfrm>
          <a:prstGeom prst="rect">
            <a:avLst/>
          </a:prstGeom>
          <a:noFill/>
          <a:ln/>
        </p:spPr>
        <p:txBody>
          <a:bodyPr wrap="none" lIns="0" tIns="0" rIns="0" bIns="0" rtlCol="0" anchor="t"/>
          <a:lstStyle/>
          <a:p>
            <a:pPr algn="l" indent="0" marL="0">
              <a:lnSpc>
                <a:spcPts val="4550"/>
              </a:lnSpc>
              <a:buNone/>
            </a:pPr>
            <a:r>
              <a:rPr lang="en-US" sz="3650" dirty="0">
                <a:solidFill>
                  <a:srgbClr val="383838"/>
                </a:solidFill>
                <a:latin typeface="Patrick Hand" pitchFamily="34" charset="0"/>
                <a:ea typeface="Patrick Hand" pitchFamily="34" charset="-122"/>
                <a:cs typeface="Patrick Hand" pitchFamily="34" charset="-120"/>
              </a:rPr>
              <a:t>Key Takeaways</a:t>
            </a:r>
            <a:endParaRPr lang="en-US" sz="3650" dirty="0"/>
          </a:p>
        </p:txBody>
      </p:sp>
      <p:sp>
        <p:nvSpPr>
          <p:cNvPr id="4" name="Shape 1"/>
          <p:cNvSpPr/>
          <p:nvPr/>
        </p:nvSpPr>
        <p:spPr>
          <a:xfrm>
            <a:off x="811411" y="4464367"/>
            <a:ext cx="521613" cy="521613"/>
          </a:xfrm>
          <a:prstGeom prst="roundRect">
            <a:avLst>
              <a:gd name="adj" fmla="val 18669"/>
            </a:avLst>
          </a:prstGeom>
          <a:solidFill>
            <a:srgbClr val="E6E6E6"/>
          </a:solidFill>
          <a:ln w="7620">
            <a:solidFill>
              <a:srgbClr val="CCCCCC"/>
            </a:solidFill>
            <a:prstDash val="solid"/>
          </a:ln>
        </p:spPr>
      </p:sp>
      <p:sp>
        <p:nvSpPr>
          <p:cNvPr id="5" name="Text 2"/>
          <p:cNvSpPr/>
          <p:nvPr/>
        </p:nvSpPr>
        <p:spPr>
          <a:xfrm>
            <a:off x="933093" y="4551224"/>
            <a:ext cx="278130" cy="347782"/>
          </a:xfrm>
          <a:prstGeom prst="rect">
            <a:avLst/>
          </a:prstGeom>
          <a:noFill/>
          <a:ln/>
        </p:spPr>
        <p:txBody>
          <a:bodyPr wrap="none" lIns="0" tIns="0" rIns="0" bIns="0" rtlCol="0" anchor="t"/>
          <a:lstStyle/>
          <a:p>
            <a:pPr algn="ctr" indent="0" marL="0">
              <a:lnSpc>
                <a:spcPts val="2150"/>
              </a:lnSpc>
              <a:buNone/>
            </a:pPr>
            <a:r>
              <a:rPr lang="en-US" sz="2150" dirty="0">
                <a:solidFill>
                  <a:srgbClr val="383838"/>
                </a:solidFill>
                <a:latin typeface="Patrick Hand" pitchFamily="34" charset="0"/>
                <a:ea typeface="Patrick Hand" pitchFamily="34" charset="-122"/>
                <a:cs typeface="Patrick Hand" pitchFamily="34" charset="-120"/>
              </a:rPr>
              <a:t>1</a:t>
            </a:r>
            <a:endParaRPr lang="en-US" sz="2150" dirty="0"/>
          </a:p>
        </p:txBody>
      </p:sp>
      <p:sp>
        <p:nvSpPr>
          <p:cNvPr id="6" name="Text 3"/>
          <p:cNvSpPr/>
          <p:nvPr/>
        </p:nvSpPr>
        <p:spPr>
          <a:xfrm>
            <a:off x="1564838" y="4507825"/>
            <a:ext cx="2782253" cy="347782"/>
          </a:xfrm>
          <a:prstGeom prst="rect">
            <a:avLst/>
          </a:prstGeom>
          <a:noFill/>
          <a:ln/>
        </p:spPr>
        <p:txBody>
          <a:bodyPr wrap="none" lIns="0" tIns="0" rIns="0" bIns="0" rtlCol="0" anchor="t"/>
          <a:lstStyle/>
          <a:p>
            <a:pPr algn="l" indent="0" marL="0">
              <a:lnSpc>
                <a:spcPts val="2700"/>
              </a:lnSpc>
              <a:buNone/>
            </a:pPr>
            <a:r>
              <a:rPr lang="en-US" sz="2150" dirty="0">
                <a:solidFill>
                  <a:srgbClr val="383838"/>
                </a:solidFill>
                <a:latin typeface="Patrick Hand" pitchFamily="34" charset="0"/>
                <a:ea typeface="Patrick Hand" pitchFamily="34" charset="-122"/>
                <a:cs typeface="Patrick Hand" pitchFamily="34" charset="-120"/>
              </a:rPr>
              <a:t>Model Improvement</a:t>
            </a:r>
            <a:endParaRPr lang="en-US" sz="2150" dirty="0"/>
          </a:p>
        </p:txBody>
      </p:sp>
      <p:sp>
        <p:nvSpPr>
          <p:cNvPr id="7" name="Text 4"/>
          <p:cNvSpPr/>
          <p:nvPr/>
        </p:nvSpPr>
        <p:spPr>
          <a:xfrm>
            <a:off x="1564838" y="4994672"/>
            <a:ext cx="3389233" cy="2596158"/>
          </a:xfrm>
          <a:prstGeom prst="rect">
            <a:avLst/>
          </a:prstGeom>
          <a:noFill/>
          <a:ln/>
        </p:spPr>
        <p:txBody>
          <a:bodyPr wrap="square" lIns="0" tIns="0" rIns="0" bIns="0" rtlCol="0" anchor="t"/>
          <a:lstStyle/>
          <a:p>
            <a:pPr algn="l" indent="0" marL="0">
              <a:lnSpc>
                <a:spcPts val="2900"/>
              </a:lnSpc>
              <a:buNone/>
            </a:pPr>
            <a:r>
              <a:rPr lang="en-US" sz="1800" dirty="0">
                <a:solidFill>
                  <a:srgbClr val="383838"/>
                </a:solidFill>
                <a:latin typeface="Patrick Hand" pitchFamily="34" charset="0"/>
                <a:ea typeface="Patrick Hand" pitchFamily="34" charset="-122"/>
                <a:cs typeface="Patrick Hand" pitchFamily="34" charset="-120"/>
              </a:rPr>
              <a:t>The model starts improving but at point the learning curve shows that the training data and validation data becomes linear hence adding more epochs doesn't help hence we might have to change the model core or increase data set,.</a:t>
            </a:r>
            <a:endParaRPr lang="en-US" sz="1800" dirty="0"/>
          </a:p>
        </p:txBody>
      </p:sp>
      <p:sp>
        <p:nvSpPr>
          <p:cNvPr id="8" name="Shape 5"/>
          <p:cNvSpPr/>
          <p:nvPr/>
        </p:nvSpPr>
        <p:spPr>
          <a:xfrm>
            <a:off x="5243870" y="4464367"/>
            <a:ext cx="521613" cy="521613"/>
          </a:xfrm>
          <a:prstGeom prst="roundRect">
            <a:avLst>
              <a:gd name="adj" fmla="val 18669"/>
            </a:avLst>
          </a:prstGeom>
          <a:solidFill>
            <a:srgbClr val="E6E6E6"/>
          </a:solidFill>
          <a:ln w="7620">
            <a:solidFill>
              <a:srgbClr val="CCCCCC"/>
            </a:solidFill>
            <a:prstDash val="solid"/>
          </a:ln>
        </p:spPr>
      </p:sp>
      <p:sp>
        <p:nvSpPr>
          <p:cNvPr id="9" name="Text 6"/>
          <p:cNvSpPr/>
          <p:nvPr/>
        </p:nvSpPr>
        <p:spPr>
          <a:xfrm>
            <a:off x="5365552" y="4551224"/>
            <a:ext cx="278130" cy="347782"/>
          </a:xfrm>
          <a:prstGeom prst="rect">
            <a:avLst/>
          </a:prstGeom>
          <a:noFill/>
          <a:ln/>
        </p:spPr>
        <p:txBody>
          <a:bodyPr wrap="none" lIns="0" tIns="0" rIns="0" bIns="0" rtlCol="0" anchor="t"/>
          <a:lstStyle/>
          <a:p>
            <a:pPr algn="ctr" indent="0" marL="0">
              <a:lnSpc>
                <a:spcPts val="2150"/>
              </a:lnSpc>
              <a:buNone/>
            </a:pPr>
            <a:r>
              <a:rPr lang="en-US" sz="2150" dirty="0">
                <a:solidFill>
                  <a:srgbClr val="383838"/>
                </a:solidFill>
                <a:latin typeface="Patrick Hand" pitchFamily="34" charset="0"/>
                <a:ea typeface="Patrick Hand" pitchFamily="34" charset="-122"/>
                <a:cs typeface="Patrick Hand" pitchFamily="34" charset="-120"/>
              </a:rPr>
              <a:t>2</a:t>
            </a:r>
            <a:endParaRPr lang="en-US" sz="2150" dirty="0"/>
          </a:p>
        </p:txBody>
      </p:sp>
      <p:sp>
        <p:nvSpPr>
          <p:cNvPr id="10" name="Text 7"/>
          <p:cNvSpPr/>
          <p:nvPr/>
        </p:nvSpPr>
        <p:spPr>
          <a:xfrm>
            <a:off x="5997297" y="4507825"/>
            <a:ext cx="2782253" cy="347782"/>
          </a:xfrm>
          <a:prstGeom prst="rect">
            <a:avLst/>
          </a:prstGeom>
          <a:noFill/>
          <a:ln/>
        </p:spPr>
        <p:txBody>
          <a:bodyPr wrap="none" lIns="0" tIns="0" rIns="0" bIns="0" rtlCol="0" anchor="t"/>
          <a:lstStyle/>
          <a:p>
            <a:pPr algn="l" indent="0" marL="0">
              <a:lnSpc>
                <a:spcPts val="2700"/>
              </a:lnSpc>
              <a:buNone/>
            </a:pPr>
            <a:r>
              <a:rPr lang="en-US" sz="2150" dirty="0">
                <a:solidFill>
                  <a:srgbClr val="383838"/>
                </a:solidFill>
                <a:latin typeface="Patrick Hand" pitchFamily="34" charset="0"/>
                <a:ea typeface="Patrick Hand" pitchFamily="34" charset="-122"/>
                <a:cs typeface="Patrick Hand" pitchFamily="34" charset="-120"/>
              </a:rPr>
              <a:t>Restoration Gap Remains</a:t>
            </a:r>
            <a:endParaRPr lang="en-US" sz="2150" dirty="0"/>
          </a:p>
        </p:txBody>
      </p:sp>
      <p:sp>
        <p:nvSpPr>
          <p:cNvPr id="11" name="Text 8"/>
          <p:cNvSpPr/>
          <p:nvPr/>
        </p:nvSpPr>
        <p:spPr>
          <a:xfrm>
            <a:off x="5997297" y="4994672"/>
            <a:ext cx="3389233" cy="1854398"/>
          </a:xfrm>
          <a:prstGeom prst="rect">
            <a:avLst/>
          </a:prstGeom>
          <a:noFill/>
          <a:ln/>
        </p:spPr>
        <p:txBody>
          <a:bodyPr wrap="square" lIns="0" tIns="0" rIns="0" bIns="0" rtlCol="0" anchor="t"/>
          <a:lstStyle/>
          <a:p>
            <a:pPr algn="l" indent="0" marL="0">
              <a:lnSpc>
                <a:spcPts val="2900"/>
              </a:lnSpc>
              <a:buNone/>
            </a:pPr>
            <a:r>
              <a:rPr lang="en-US" sz="1800" dirty="0">
                <a:solidFill>
                  <a:srgbClr val="383838"/>
                </a:solidFill>
                <a:latin typeface="Patrick Hand" pitchFamily="34" charset="0"/>
                <a:ea typeface="Patrick Hand" pitchFamily="34" charset="-122"/>
                <a:cs typeface="Patrick Hand" pitchFamily="34" charset="-120"/>
              </a:rPr>
              <a:t>While progress is evident, restored images are still extremely visually  distinct from the ground truth, highlighting a need for further model refinement.</a:t>
            </a:r>
            <a:endParaRPr lang="en-US" sz="1800" dirty="0"/>
          </a:p>
        </p:txBody>
      </p:sp>
      <p:sp>
        <p:nvSpPr>
          <p:cNvPr id="12" name="Shape 9"/>
          <p:cNvSpPr/>
          <p:nvPr/>
        </p:nvSpPr>
        <p:spPr>
          <a:xfrm>
            <a:off x="9676328" y="4464367"/>
            <a:ext cx="521613" cy="521613"/>
          </a:xfrm>
          <a:prstGeom prst="roundRect">
            <a:avLst>
              <a:gd name="adj" fmla="val 18669"/>
            </a:avLst>
          </a:prstGeom>
          <a:solidFill>
            <a:srgbClr val="E6E6E6"/>
          </a:solidFill>
          <a:ln w="7620">
            <a:solidFill>
              <a:srgbClr val="CCCCCC"/>
            </a:solidFill>
            <a:prstDash val="solid"/>
          </a:ln>
        </p:spPr>
      </p:sp>
      <p:sp>
        <p:nvSpPr>
          <p:cNvPr id="13" name="Text 10"/>
          <p:cNvSpPr/>
          <p:nvPr/>
        </p:nvSpPr>
        <p:spPr>
          <a:xfrm>
            <a:off x="9798010" y="4551224"/>
            <a:ext cx="278130" cy="347782"/>
          </a:xfrm>
          <a:prstGeom prst="rect">
            <a:avLst/>
          </a:prstGeom>
          <a:noFill/>
          <a:ln/>
        </p:spPr>
        <p:txBody>
          <a:bodyPr wrap="none" lIns="0" tIns="0" rIns="0" bIns="0" rtlCol="0" anchor="t"/>
          <a:lstStyle/>
          <a:p>
            <a:pPr algn="ctr" indent="0" marL="0">
              <a:lnSpc>
                <a:spcPts val="2150"/>
              </a:lnSpc>
              <a:buNone/>
            </a:pPr>
            <a:r>
              <a:rPr lang="en-US" sz="2150" dirty="0">
                <a:solidFill>
                  <a:srgbClr val="383838"/>
                </a:solidFill>
                <a:latin typeface="Patrick Hand" pitchFamily="34" charset="0"/>
                <a:ea typeface="Patrick Hand" pitchFamily="34" charset="-122"/>
                <a:cs typeface="Patrick Hand" pitchFamily="34" charset="-120"/>
              </a:rPr>
              <a:t>3</a:t>
            </a:r>
            <a:endParaRPr lang="en-US" sz="2150" dirty="0"/>
          </a:p>
        </p:txBody>
      </p:sp>
      <p:sp>
        <p:nvSpPr>
          <p:cNvPr id="14" name="Text 11"/>
          <p:cNvSpPr/>
          <p:nvPr/>
        </p:nvSpPr>
        <p:spPr>
          <a:xfrm>
            <a:off x="10429756" y="4507825"/>
            <a:ext cx="2782253" cy="347782"/>
          </a:xfrm>
          <a:prstGeom prst="rect">
            <a:avLst/>
          </a:prstGeom>
          <a:noFill/>
          <a:ln/>
        </p:spPr>
        <p:txBody>
          <a:bodyPr wrap="none" lIns="0" tIns="0" rIns="0" bIns="0" rtlCol="0" anchor="t"/>
          <a:lstStyle/>
          <a:p>
            <a:pPr algn="l" indent="0" marL="0">
              <a:lnSpc>
                <a:spcPts val="2700"/>
              </a:lnSpc>
              <a:buNone/>
            </a:pPr>
            <a:r>
              <a:rPr lang="en-US" sz="2150" dirty="0">
                <a:solidFill>
                  <a:srgbClr val="383838"/>
                </a:solidFill>
                <a:latin typeface="Patrick Hand" pitchFamily="34" charset="0"/>
                <a:ea typeface="Patrick Hand" pitchFamily="34" charset="-122"/>
                <a:cs typeface="Patrick Hand" pitchFamily="34" charset="-120"/>
              </a:rPr>
              <a:t>Changing model is required</a:t>
            </a:r>
            <a:endParaRPr lang="en-US" sz="2150" dirty="0"/>
          </a:p>
        </p:txBody>
      </p:sp>
      <p:sp>
        <p:nvSpPr>
          <p:cNvPr id="15" name="Text 12"/>
          <p:cNvSpPr/>
          <p:nvPr/>
        </p:nvSpPr>
        <p:spPr>
          <a:xfrm>
            <a:off x="10429756" y="4994672"/>
            <a:ext cx="3389233" cy="1112639"/>
          </a:xfrm>
          <a:prstGeom prst="rect">
            <a:avLst/>
          </a:prstGeom>
          <a:noFill/>
          <a:ln/>
        </p:spPr>
        <p:txBody>
          <a:bodyPr wrap="square" lIns="0" tIns="0" rIns="0" bIns="0" rtlCol="0" anchor="t"/>
          <a:lstStyle/>
          <a:p>
            <a:pPr algn="l" indent="0" marL="0">
              <a:lnSpc>
                <a:spcPts val="2900"/>
              </a:lnSpc>
              <a:buNone/>
            </a:pPr>
            <a:r>
              <a:rPr lang="en-US" sz="1800" dirty="0">
                <a:solidFill>
                  <a:srgbClr val="383838"/>
                </a:solidFill>
                <a:latin typeface="Patrick Hand" pitchFamily="34" charset="0"/>
                <a:ea typeface="Patrick Hand" pitchFamily="34" charset="-122"/>
                <a:cs typeface="Patrick Hand" pitchFamily="34" charset="-120"/>
              </a:rPr>
              <a:t>Completely changing the model from scrnn is required as we are not getting the desired output</a:t>
            </a:r>
            <a:endParaRPr lang="en-US" sz="1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2025-07-08T09:02:07Z</dcterms:created>
  <dcterms:modified xsi:type="dcterms:W3CDTF">2025-07-08T09:02:07Z</dcterms:modified>
</cp:coreProperties>
</file>